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338" r:id="rId6"/>
    <p:sldId id="258" r:id="rId7"/>
    <p:sldId id="297" r:id="rId8"/>
    <p:sldId id="294" r:id="rId9"/>
    <p:sldId id="290" r:id="rId10"/>
    <p:sldId id="291" r:id="rId11"/>
    <p:sldId id="281" r:id="rId12"/>
    <p:sldId id="298" r:id="rId13"/>
    <p:sldId id="286" r:id="rId14"/>
    <p:sldId id="287" r:id="rId15"/>
    <p:sldId id="288" r:id="rId16"/>
    <p:sldId id="289" r:id="rId17"/>
    <p:sldId id="314" r:id="rId18"/>
    <p:sldId id="319" r:id="rId19"/>
    <p:sldId id="292" r:id="rId20"/>
    <p:sldId id="293" r:id="rId21"/>
    <p:sldId id="325" r:id="rId22"/>
    <p:sldId id="320" r:id="rId23"/>
    <p:sldId id="322" r:id="rId24"/>
    <p:sldId id="326" r:id="rId25"/>
    <p:sldId id="327" r:id="rId26"/>
    <p:sldId id="321" r:id="rId27"/>
    <p:sldId id="301" r:id="rId28"/>
    <p:sldId id="303" r:id="rId29"/>
    <p:sldId id="304" r:id="rId30"/>
    <p:sldId id="305" r:id="rId31"/>
    <p:sldId id="284" r:id="rId32"/>
    <p:sldId id="328" r:id="rId33"/>
    <p:sldId id="329" r:id="rId34"/>
    <p:sldId id="330" r:id="rId35"/>
    <p:sldId id="331" r:id="rId36"/>
    <p:sldId id="332" r:id="rId37"/>
    <p:sldId id="333" r:id="rId38"/>
    <p:sldId id="283" r:id="rId39"/>
    <p:sldId id="334" r:id="rId40"/>
    <p:sldId id="335" r:id="rId41"/>
    <p:sldId id="337" r:id="rId42"/>
    <p:sldId id="336" r:id="rId43"/>
    <p:sldId id="260" r:id="rId44"/>
    <p:sldId id="275" r:id="rId45"/>
  </p:sldIdLst>
  <p:sldSz cx="18288000" cy="10287000"/>
  <p:notesSz cx="6858000" cy="9144000"/>
  <p:embeddedFontLst>
    <p:embeddedFont>
      <p:font typeface="Calibri" panose="020F0502020204030204" pitchFamily="34" charset="0"/>
      <p:regular r:id="rId46"/>
      <p:bold r:id="rId47"/>
      <p:italic r:id="rId48"/>
      <p:boldItalic r:id="rId49"/>
    </p:embeddedFont>
    <p:embeddedFont>
      <p:font typeface="DM Sans" pitchFamily="2" charset="0"/>
      <p:regular r:id="rId50"/>
      <p:bold r:id="rId51"/>
      <p:italic r:id="rId52"/>
      <p:boldItalic r:id="rId53"/>
    </p:embeddedFont>
    <p:embeddedFont>
      <p:font typeface="DM Sans Bold" charset="0"/>
      <p:regular r:id="rId54"/>
    </p:embeddedFont>
    <p:embeddedFont>
      <p:font typeface="DM Sans Italics"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F991B2-AE33-45FB-981D-CF2A451A2841}">
          <p14:sldIdLst>
            <p14:sldId id="256"/>
          </p14:sldIdLst>
        </p14:section>
        <p14:section name="Summary Section" id="{A3E87AD4-F7FA-4186-8FC2-44DA66CDA726}">
          <p14:sldIdLst>
            <p14:sldId id="338"/>
          </p14:sldIdLst>
        </p14:section>
        <p14:section name="Section 1" id="{BD0976E2-8C45-48DA-808E-91F56002044B}">
          <p14:sldIdLst>
            <p14:sldId id="258"/>
            <p14:sldId id="297"/>
            <p14:sldId id="294"/>
            <p14:sldId id="290"/>
            <p14:sldId id="291"/>
          </p14:sldIdLst>
        </p14:section>
        <p14:section name="Section 2" id="{03DBD115-1E71-4471-9551-23EE70737645}">
          <p14:sldIdLst>
            <p14:sldId id="281"/>
            <p14:sldId id="298"/>
            <p14:sldId id="286"/>
            <p14:sldId id="287"/>
          </p14:sldIdLst>
        </p14:section>
        <p14:section name="Section 3" id="{C830303C-1D86-4F50-A31F-59B4F05D7213}">
          <p14:sldIdLst>
            <p14:sldId id="288"/>
            <p14:sldId id="289"/>
            <p14:sldId id="314"/>
            <p14:sldId id="319"/>
          </p14:sldIdLst>
        </p14:section>
        <p14:section name="Section 5" id="{C4A36FD1-4B31-4E5C-A6B4-50C02FDFD1B1}">
          <p14:sldIdLst>
            <p14:sldId id="292"/>
            <p14:sldId id="293"/>
            <p14:sldId id="325"/>
            <p14:sldId id="320"/>
            <p14:sldId id="322"/>
            <p14:sldId id="326"/>
            <p14:sldId id="327"/>
            <p14:sldId id="321"/>
            <p14:sldId id="301"/>
            <p14:sldId id="303"/>
            <p14:sldId id="304"/>
            <p14:sldId id="305"/>
          </p14:sldIdLst>
        </p14:section>
        <p14:section name="Section 6" id="{E7FD1A91-C55F-4202-A496-62229977DD9D}">
          <p14:sldIdLst>
            <p14:sldId id="284"/>
            <p14:sldId id="328"/>
            <p14:sldId id="329"/>
            <p14:sldId id="330"/>
            <p14:sldId id="331"/>
            <p14:sldId id="332"/>
            <p14:sldId id="333"/>
          </p14:sldIdLst>
        </p14:section>
        <p14:section name="Section 7" id="{E776D023-56C4-4DEA-8EB1-7DE1FAE3D1AD}">
          <p14:sldIdLst>
            <p14:sldId id="283"/>
            <p14:sldId id="334"/>
            <p14:sldId id="335"/>
          </p14:sldIdLst>
        </p14:section>
        <p14:section name="Section 7" id="{CFEF6307-8646-4A09-9223-313AE77245EA}">
          <p14:sldIdLst>
            <p14:sldId id="337"/>
            <p14:sldId id="336"/>
            <p14:sldId id="260"/>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8CA9A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D05D39-905A-BBAD-0CA5-C760EFFB0411}" v="61" dt="2023-10-11T03:23:56.040"/>
    <p1510:client id="{51283286-D9C4-4A04-A3D4-F38D27EF1F32}" v="370" dt="2023-10-11T13:28:50.5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802" y="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44BA65-677A-47EA-AB39-888D0A9014D0}" type="doc">
      <dgm:prSet loTypeId="urn:microsoft.com/office/officeart/2005/8/layout/chevron1" loCatId="process" qsTypeId="urn:microsoft.com/office/officeart/2005/8/quickstyle/simple1" qsCatId="simple" csTypeId="urn:microsoft.com/office/officeart/2005/8/colors/accent1_2" csCatId="accent1" phldr="1"/>
      <dgm:spPr/>
    </dgm:pt>
    <dgm:pt modelId="{69B64D5E-39A4-45B9-AA93-14E2BDD4B76B}">
      <dgm:prSet phldrT="[Text]"/>
      <dgm:spPr>
        <a:solidFill>
          <a:srgbClr val="8CA9AD"/>
        </a:solidFill>
        <a:ln>
          <a:solidFill>
            <a:schemeClr val="tx1">
              <a:lumMod val="65000"/>
              <a:lumOff val="35000"/>
            </a:schemeClr>
          </a:solidFill>
        </a:ln>
      </dgm:spPr>
      <dgm:t>
        <a:bodyPr/>
        <a:lstStyle/>
        <a:p>
          <a:r>
            <a:rPr lang="en-US" dirty="0">
              <a:solidFill>
                <a:schemeClr val="bg1"/>
              </a:solidFill>
            </a:rPr>
            <a:t>Data understanding and objective</a:t>
          </a:r>
          <a:endParaRPr lang="en-IN" dirty="0">
            <a:solidFill>
              <a:schemeClr val="bg1"/>
            </a:solidFill>
          </a:endParaRPr>
        </a:p>
      </dgm:t>
    </dgm:pt>
    <dgm:pt modelId="{221B6C96-1011-4459-A0EB-75E3C3326383}" type="parTrans" cxnId="{3C6C2408-2ADA-4551-BF0C-C87F88BA02A0}">
      <dgm:prSet/>
      <dgm:spPr/>
      <dgm:t>
        <a:bodyPr/>
        <a:lstStyle/>
        <a:p>
          <a:endParaRPr lang="en-IN"/>
        </a:p>
      </dgm:t>
    </dgm:pt>
    <dgm:pt modelId="{90602C93-3829-4C6F-AEB0-7FC9AB9D6B0A}" type="sibTrans" cxnId="{3C6C2408-2ADA-4551-BF0C-C87F88BA02A0}">
      <dgm:prSet/>
      <dgm:spPr/>
      <dgm:t>
        <a:bodyPr/>
        <a:lstStyle/>
        <a:p>
          <a:endParaRPr lang="en-IN"/>
        </a:p>
      </dgm:t>
    </dgm:pt>
    <dgm:pt modelId="{658EE9FD-93EF-4902-94AA-00879556A383}">
      <dgm:prSet phldrT="[Text]"/>
      <dgm:spPr>
        <a:solidFill>
          <a:srgbClr val="737373"/>
        </a:solidFill>
        <a:ln>
          <a:solidFill>
            <a:schemeClr val="tx1">
              <a:lumMod val="65000"/>
              <a:lumOff val="35000"/>
            </a:schemeClr>
          </a:solidFill>
        </a:ln>
      </dgm:spPr>
      <dgm:t>
        <a:bodyPr/>
        <a:lstStyle/>
        <a:p>
          <a:r>
            <a:rPr lang="en-US" dirty="0"/>
            <a:t>Data Quality and data manipulation</a:t>
          </a:r>
          <a:endParaRPr lang="en-IN" dirty="0"/>
        </a:p>
      </dgm:t>
    </dgm:pt>
    <dgm:pt modelId="{8539D74B-EF1B-407B-8073-019AB4E87875}" type="parTrans" cxnId="{4CAD40E9-EF1E-4D58-9165-DBF92B3AD14A}">
      <dgm:prSet/>
      <dgm:spPr/>
      <dgm:t>
        <a:bodyPr/>
        <a:lstStyle/>
        <a:p>
          <a:endParaRPr lang="en-IN"/>
        </a:p>
      </dgm:t>
    </dgm:pt>
    <dgm:pt modelId="{435F9F3D-C2C3-4E3F-9687-92737FB82491}" type="sibTrans" cxnId="{4CAD40E9-EF1E-4D58-9165-DBF92B3AD14A}">
      <dgm:prSet/>
      <dgm:spPr/>
      <dgm:t>
        <a:bodyPr/>
        <a:lstStyle/>
        <a:p>
          <a:endParaRPr lang="en-IN"/>
        </a:p>
      </dgm:t>
    </dgm:pt>
    <dgm:pt modelId="{4E672188-E692-4667-B9AA-430CA1E141F6}">
      <dgm:prSet phldrT="[Text]"/>
      <dgm:spPr>
        <a:solidFill>
          <a:srgbClr val="8CA9AD"/>
        </a:solidFill>
        <a:ln>
          <a:solidFill>
            <a:schemeClr val="tx1">
              <a:lumMod val="65000"/>
              <a:lumOff val="35000"/>
            </a:schemeClr>
          </a:solidFill>
        </a:ln>
      </dgm:spPr>
      <dgm:t>
        <a:bodyPr/>
        <a:lstStyle/>
        <a:p>
          <a:r>
            <a:rPr lang="en-US" dirty="0"/>
            <a:t>Univariate analysis </a:t>
          </a:r>
          <a:endParaRPr lang="en-IN" dirty="0"/>
        </a:p>
      </dgm:t>
    </dgm:pt>
    <dgm:pt modelId="{4DD19DB7-0C7A-4BAE-B6FB-29809E7564A0}" type="parTrans" cxnId="{C6CC0513-E355-4EFD-BF9F-433DA86F0714}">
      <dgm:prSet/>
      <dgm:spPr/>
      <dgm:t>
        <a:bodyPr/>
        <a:lstStyle/>
        <a:p>
          <a:endParaRPr lang="en-IN"/>
        </a:p>
      </dgm:t>
    </dgm:pt>
    <dgm:pt modelId="{7B1C8B30-FAC3-483A-B52E-2D80740F2BF4}" type="sibTrans" cxnId="{C6CC0513-E355-4EFD-BF9F-433DA86F0714}">
      <dgm:prSet/>
      <dgm:spPr/>
      <dgm:t>
        <a:bodyPr/>
        <a:lstStyle/>
        <a:p>
          <a:endParaRPr lang="en-IN"/>
        </a:p>
      </dgm:t>
    </dgm:pt>
    <dgm:pt modelId="{D984789B-7D9A-41E8-8F4B-062B81478F7E}">
      <dgm:prSet phldrT="[Text]"/>
      <dgm:spPr>
        <a:solidFill>
          <a:srgbClr val="737373"/>
        </a:solidFill>
        <a:ln>
          <a:solidFill>
            <a:schemeClr val="tx1">
              <a:lumMod val="65000"/>
              <a:lumOff val="35000"/>
            </a:schemeClr>
          </a:solidFill>
        </a:ln>
      </dgm:spPr>
      <dgm:t>
        <a:bodyPr/>
        <a:lstStyle/>
        <a:p>
          <a:r>
            <a:rPr lang="en-US" dirty="0"/>
            <a:t>Bivariate analysis </a:t>
          </a:r>
          <a:endParaRPr lang="en-IN" dirty="0"/>
        </a:p>
      </dgm:t>
    </dgm:pt>
    <dgm:pt modelId="{66AAD7C1-5E51-40E6-90C5-4F155B4880E0}" type="parTrans" cxnId="{0BF89B4E-27CE-4109-BCA7-B71515A1177A}">
      <dgm:prSet/>
      <dgm:spPr/>
      <dgm:t>
        <a:bodyPr/>
        <a:lstStyle/>
        <a:p>
          <a:endParaRPr lang="en-IN"/>
        </a:p>
      </dgm:t>
    </dgm:pt>
    <dgm:pt modelId="{A2406CCD-038A-46DD-83D3-5561403328E1}" type="sibTrans" cxnId="{0BF89B4E-27CE-4109-BCA7-B71515A1177A}">
      <dgm:prSet/>
      <dgm:spPr/>
      <dgm:t>
        <a:bodyPr/>
        <a:lstStyle/>
        <a:p>
          <a:endParaRPr lang="en-IN"/>
        </a:p>
      </dgm:t>
    </dgm:pt>
    <dgm:pt modelId="{3488048D-9BAD-45F3-83A0-D7D36834D23B}">
      <dgm:prSet phldrT="[Text]"/>
      <dgm:spPr>
        <a:solidFill>
          <a:srgbClr val="8CA9AD"/>
        </a:solidFill>
        <a:ln>
          <a:solidFill>
            <a:schemeClr val="tx1">
              <a:lumMod val="65000"/>
              <a:lumOff val="35000"/>
            </a:schemeClr>
          </a:solidFill>
        </a:ln>
      </dgm:spPr>
      <dgm:t>
        <a:bodyPr/>
        <a:lstStyle/>
        <a:p>
          <a:r>
            <a:rPr lang="en-US" dirty="0"/>
            <a:t>Segmented analysis </a:t>
          </a:r>
          <a:endParaRPr lang="en-IN" dirty="0"/>
        </a:p>
      </dgm:t>
    </dgm:pt>
    <dgm:pt modelId="{59C63CE1-9B63-479B-9BC6-1DACBCD06A86}" type="parTrans" cxnId="{5227E4AF-3CF6-4662-96A5-C273B1CA4AC0}">
      <dgm:prSet/>
      <dgm:spPr/>
      <dgm:t>
        <a:bodyPr/>
        <a:lstStyle/>
        <a:p>
          <a:endParaRPr lang="en-IN"/>
        </a:p>
      </dgm:t>
    </dgm:pt>
    <dgm:pt modelId="{7DD0B482-E707-4203-B2C1-CA057A2FF0BC}" type="sibTrans" cxnId="{5227E4AF-3CF6-4662-96A5-C273B1CA4AC0}">
      <dgm:prSet/>
      <dgm:spPr/>
      <dgm:t>
        <a:bodyPr/>
        <a:lstStyle/>
        <a:p>
          <a:endParaRPr lang="en-IN"/>
        </a:p>
      </dgm:t>
    </dgm:pt>
    <dgm:pt modelId="{CDA4ED03-EB4E-4C22-97CE-A75C0BDF3969}">
      <dgm:prSet phldrT="[Text]"/>
      <dgm:spPr>
        <a:solidFill>
          <a:srgbClr val="737373"/>
        </a:solidFill>
        <a:ln>
          <a:solidFill>
            <a:schemeClr val="tx1">
              <a:lumMod val="65000"/>
              <a:lumOff val="35000"/>
            </a:schemeClr>
          </a:solidFill>
        </a:ln>
      </dgm:spPr>
      <dgm:t>
        <a:bodyPr/>
        <a:lstStyle/>
        <a:p>
          <a:r>
            <a:rPr lang="en-US" dirty="0"/>
            <a:t>Observations &amp; Conclusions</a:t>
          </a:r>
          <a:endParaRPr lang="en-IN" dirty="0"/>
        </a:p>
      </dgm:t>
    </dgm:pt>
    <dgm:pt modelId="{56188B25-D383-4CBE-B318-E9FC0D0B160C}" type="parTrans" cxnId="{4CCA1AC2-A292-410D-879C-DD5CDBBF6555}">
      <dgm:prSet/>
      <dgm:spPr/>
      <dgm:t>
        <a:bodyPr/>
        <a:lstStyle/>
        <a:p>
          <a:endParaRPr lang="en-IN"/>
        </a:p>
      </dgm:t>
    </dgm:pt>
    <dgm:pt modelId="{68667573-57A3-4559-A51D-7F9BCA3333BC}" type="sibTrans" cxnId="{4CCA1AC2-A292-410D-879C-DD5CDBBF6555}">
      <dgm:prSet/>
      <dgm:spPr/>
      <dgm:t>
        <a:bodyPr/>
        <a:lstStyle/>
        <a:p>
          <a:endParaRPr lang="en-IN"/>
        </a:p>
      </dgm:t>
    </dgm:pt>
    <dgm:pt modelId="{EF19A955-DEC5-4D9F-B2DC-1B41BBDAC862}" type="pres">
      <dgm:prSet presAssocID="{9D44BA65-677A-47EA-AB39-888D0A9014D0}" presName="Name0" presStyleCnt="0">
        <dgm:presLayoutVars>
          <dgm:dir/>
          <dgm:animLvl val="lvl"/>
          <dgm:resizeHandles val="exact"/>
        </dgm:presLayoutVars>
      </dgm:prSet>
      <dgm:spPr/>
    </dgm:pt>
    <dgm:pt modelId="{2F20FB91-A093-4370-A9CD-ECDF2429FD19}" type="pres">
      <dgm:prSet presAssocID="{69B64D5E-39A4-45B9-AA93-14E2BDD4B76B}" presName="parTxOnly" presStyleLbl="node1" presStyleIdx="0" presStyleCnt="6">
        <dgm:presLayoutVars>
          <dgm:chMax val="0"/>
          <dgm:chPref val="0"/>
          <dgm:bulletEnabled val="1"/>
        </dgm:presLayoutVars>
      </dgm:prSet>
      <dgm:spPr/>
    </dgm:pt>
    <dgm:pt modelId="{D4711703-403E-4D7B-9906-F3BA06357818}" type="pres">
      <dgm:prSet presAssocID="{90602C93-3829-4C6F-AEB0-7FC9AB9D6B0A}" presName="parTxOnlySpace" presStyleCnt="0"/>
      <dgm:spPr/>
    </dgm:pt>
    <dgm:pt modelId="{A972607B-F88E-4D45-B812-007A99EBDE65}" type="pres">
      <dgm:prSet presAssocID="{658EE9FD-93EF-4902-94AA-00879556A383}" presName="parTxOnly" presStyleLbl="node1" presStyleIdx="1" presStyleCnt="6">
        <dgm:presLayoutVars>
          <dgm:chMax val="0"/>
          <dgm:chPref val="0"/>
          <dgm:bulletEnabled val="1"/>
        </dgm:presLayoutVars>
      </dgm:prSet>
      <dgm:spPr/>
    </dgm:pt>
    <dgm:pt modelId="{8FD12A07-C807-4F4F-8614-81F5E5186D25}" type="pres">
      <dgm:prSet presAssocID="{435F9F3D-C2C3-4E3F-9687-92737FB82491}" presName="parTxOnlySpace" presStyleCnt="0"/>
      <dgm:spPr/>
    </dgm:pt>
    <dgm:pt modelId="{7B4B363B-F619-4BD6-B659-56980CCCE3B8}" type="pres">
      <dgm:prSet presAssocID="{4E672188-E692-4667-B9AA-430CA1E141F6}" presName="parTxOnly" presStyleLbl="node1" presStyleIdx="2" presStyleCnt="6">
        <dgm:presLayoutVars>
          <dgm:chMax val="0"/>
          <dgm:chPref val="0"/>
          <dgm:bulletEnabled val="1"/>
        </dgm:presLayoutVars>
      </dgm:prSet>
      <dgm:spPr/>
    </dgm:pt>
    <dgm:pt modelId="{35A820B9-4AA8-4207-BBF1-9A7880BA47D0}" type="pres">
      <dgm:prSet presAssocID="{7B1C8B30-FAC3-483A-B52E-2D80740F2BF4}" presName="parTxOnlySpace" presStyleCnt="0"/>
      <dgm:spPr/>
    </dgm:pt>
    <dgm:pt modelId="{69D25260-A5E1-44B3-BFBD-539482ADE9CF}" type="pres">
      <dgm:prSet presAssocID="{D984789B-7D9A-41E8-8F4B-062B81478F7E}" presName="parTxOnly" presStyleLbl="node1" presStyleIdx="3" presStyleCnt="6">
        <dgm:presLayoutVars>
          <dgm:chMax val="0"/>
          <dgm:chPref val="0"/>
          <dgm:bulletEnabled val="1"/>
        </dgm:presLayoutVars>
      </dgm:prSet>
      <dgm:spPr/>
    </dgm:pt>
    <dgm:pt modelId="{F1127016-C3AC-4E79-AE55-6A8ED540EA10}" type="pres">
      <dgm:prSet presAssocID="{A2406CCD-038A-46DD-83D3-5561403328E1}" presName="parTxOnlySpace" presStyleCnt="0"/>
      <dgm:spPr/>
    </dgm:pt>
    <dgm:pt modelId="{6D1DED3B-6BED-4FDA-8E91-0DC599EF886B}" type="pres">
      <dgm:prSet presAssocID="{3488048D-9BAD-45F3-83A0-D7D36834D23B}" presName="parTxOnly" presStyleLbl="node1" presStyleIdx="4" presStyleCnt="6">
        <dgm:presLayoutVars>
          <dgm:chMax val="0"/>
          <dgm:chPref val="0"/>
          <dgm:bulletEnabled val="1"/>
        </dgm:presLayoutVars>
      </dgm:prSet>
      <dgm:spPr/>
    </dgm:pt>
    <dgm:pt modelId="{3FE58602-DA9A-4FB9-AE4F-3C9BED445C80}" type="pres">
      <dgm:prSet presAssocID="{7DD0B482-E707-4203-B2C1-CA057A2FF0BC}" presName="parTxOnlySpace" presStyleCnt="0"/>
      <dgm:spPr/>
    </dgm:pt>
    <dgm:pt modelId="{313EF9C2-390F-46C7-AA62-97A29BA42AAC}" type="pres">
      <dgm:prSet presAssocID="{CDA4ED03-EB4E-4C22-97CE-A75C0BDF3969}" presName="parTxOnly" presStyleLbl="node1" presStyleIdx="5" presStyleCnt="6">
        <dgm:presLayoutVars>
          <dgm:chMax val="0"/>
          <dgm:chPref val="0"/>
          <dgm:bulletEnabled val="1"/>
        </dgm:presLayoutVars>
      </dgm:prSet>
      <dgm:spPr/>
    </dgm:pt>
  </dgm:ptLst>
  <dgm:cxnLst>
    <dgm:cxn modelId="{D1EC3204-87BA-4811-A082-B04B93088079}" type="presOf" srcId="{69B64D5E-39A4-45B9-AA93-14E2BDD4B76B}" destId="{2F20FB91-A093-4370-A9CD-ECDF2429FD19}" srcOrd="0" destOrd="0" presId="urn:microsoft.com/office/officeart/2005/8/layout/chevron1"/>
    <dgm:cxn modelId="{3C6C2408-2ADA-4551-BF0C-C87F88BA02A0}" srcId="{9D44BA65-677A-47EA-AB39-888D0A9014D0}" destId="{69B64D5E-39A4-45B9-AA93-14E2BDD4B76B}" srcOrd="0" destOrd="0" parTransId="{221B6C96-1011-4459-A0EB-75E3C3326383}" sibTransId="{90602C93-3829-4C6F-AEB0-7FC9AB9D6B0A}"/>
    <dgm:cxn modelId="{C6CC0513-E355-4EFD-BF9F-433DA86F0714}" srcId="{9D44BA65-677A-47EA-AB39-888D0A9014D0}" destId="{4E672188-E692-4667-B9AA-430CA1E141F6}" srcOrd="2" destOrd="0" parTransId="{4DD19DB7-0C7A-4BAE-B6FB-29809E7564A0}" sibTransId="{7B1C8B30-FAC3-483A-B52E-2D80740F2BF4}"/>
    <dgm:cxn modelId="{87A89B35-4997-4F10-8017-36B74B044BD0}" type="presOf" srcId="{9D44BA65-677A-47EA-AB39-888D0A9014D0}" destId="{EF19A955-DEC5-4D9F-B2DC-1B41BBDAC862}" srcOrd="0" destOrd="0" presId="urn:microsoft.com/office/officeart/2005/8/layout/chevron1"/>
    <dgm:cxn modelId="{6FA28039-5178-48BC-B216-C2AB8BD46609}" type="presOf" srcId="{658EE9FD-93EF-4902-94AA-00879556A383}" destId="{A972607B-F88E-4D45-B812-007A99EBDE65}" srcOrd="0" destOrd="0" presId="urn:microsoft.com/office/officeart/2005/8/layout/chevron1"/>
    <dgm:cxn modelId="{4F7D104A-6091-4562-8F8E-8811F5C0A404}" type="presOf" srcId="{4E672188-E692-4667-B9AA-430CA1E141F6}" destId="{7B4B363B-F619-4BD6-B659-56980CCCE3B8}" srcOrd="0" destOrd="0" presId="urn:microsoft.com/office/officeart/2005/8/layout/chevron1"/>
    <dgm:cxn modelId="{0BF89B4E-27CE-4109-BCA7-B71515A1177A}" srcId="{9D44BA65-677A-47EA-AB39-888D0A9014D0}" destId="{D984789B-7D9A-41E8-8F4B-062B81478F7E}" srcOrd="3" destOrd="0" parTransId="{66AAD7C1-5E51-40E6-90C5-4F155B4880E0}" sibTransId="{A2406CCD-038A-46DD-83D3-5561403328E1}"/>
    <dgm:cxn modelId="{188DCE86-BCF9-4959-B034-D98EB2FB538F}" type="presOf" srcId="{D984789B-7D9A-41E8-8F4B-062B81478F7E}" destId="{69D25260-A5E1-44B3-BFBD-539482ADE9CF}" srcOrd="0" destOrd="0" presId="urn:microsoft.com/office/officeart/2005/8/layout/chevron1"/>
    <dgm:cxn modelId="{5227E4AF-3CF6-4662-96A5-C273B1CA4AC0}" srcId="{9D44BA65-677A-47EA-AB39-888D0A9014D0}" destId="{3488048D-9BAD-45F3-83A0-D7D36834D23B}" srcOrd="4" destOrd="0" parTransId="{59C63CE1-9B63-479B-9BC6-1DACBCD06A86}" sibTransId="{7DD0B482-E707-4203-B2C1-CA057A2FF0BC}"/>
    <dgm:cxn modelId="{84EA37BA-52CC-4A92-B39B-48EB43E8AA63}" type="presOf" srcId="{3488048D-9BAD-45F3-83A0-D7D36834D23B}" destId="{6D1DED3B-6BED-4FDA-8E91-0DC599EF886B}" srcOrd="0" destOrd="0" presId="urn:microsoft.com/office/officeart/2005/8/layout/chevron1"/>
    <dgm:cxn modelId="{4CCA1AC2-A292-410D-879C-DD5CDBBF6555}" srcId="{9D44BA65-677A-47EA-AB39-888D0A9014D0}" destId="{CDA4ED03-EB4E-4C22-97CE-A75C0BDF3969}" srcOrd="5" destOrd="0" parTransId="{56188B25-D383-4CBE-B318-E9FC0D0B160C}" sibTransId="{68667573-57A3-4559-A51D-7F9BCA3333BC}"/>
    <dgm:cxn modelId="{6AE6A9D8-E06B-42FF-BDEF-42074225E90A}" type="presOf" srcId="{CDA4ED03-EB4E-4C22-97CE-A75C0BDF3969}" destId="{313EF9C2-390F-46C7-AA62-97A29BA42AAC}" srcOrd="0" destOrd="0" presId="urn:microsoft.com/office/officeart/2005/8/layout/chevron1"/>
    <dgm:cxn modelId="{4CAD40E9-EF1E-4D58-9165-DBF92B3AD14A}" srcId="{9D44BA65-677A-47EA-AB39-888D0A9014D0}" destId="{658EE9FD-93EF-4902-94AA-00879556A383}" srcOrd="1" destOrd="0" parTransId="{8539D74B-EF1B-407B-8073-019AB4E87875}" sibTransId="{435F9F3D-C2C3-4E3F-9687-92737FB82491}"/>
    <dgm:cxn modelId="{0931292B-5275-4D01-B341-38470A8D2B65}" type="presParOf" srcId="{EF19A955-DEC5-4D9F-B2DC-1B41BBDAC862}" destId="{2F20FB91-A093-4370-A9CD-ECDF2429FD19}" srcOrd="0" destOrd="0" presId="urn:microsoft.com/office/officeart/2005/8/layout/chevron1"/>
    <dgm:cxn modelId="{2A12E297-E855-4B1D-8A2D-14876A0874AA}" type="presParOf" srcId="{EF19A955-DEC5-4D9F-B2DC-1B41BBDAC862}" destId="{D4711703-403E-4D7B-9906-F3BA06357818}" srcOrd="1" destOrd="0" presId="urn:microsoft.com/office/officeart/2005/8/layout/chevron1"/>
    <dgm:cxn modelId="{8BF15027-20AE-44FD-A596-004BEE42F293}" type="presParOf" srcId="{EF19A955-DEC5-4D9F-B2DC-1B41BBDAC862}" destId="{A972607B-F88E-4D45-B812-007A99EBDE65}" srcOrd="2" destOrd="0" presId="urn:microsoft.com/office/officeart/2005/8/layout/chevron1"/>
    <dgm:cxn modelId="{FB516100-7130-4BA9-A49D-F93FC789DB0A}" type="presParOf" srcId="{EF19A955-DEC5-4D9F-B2DC-1B41BBDAC862}" destId="{8FD12A07-C807-4F4F-8614-81F5E5186D25}" srcOrd="3" destOrd="0" presId="urn:microsoft.com/office/officeart/2005/8/layout/chevron1"/>
    <dgm:cxn modelId="{55288B90-8C80-4A9C-A324-1562DE12A911}" type="presParOf" srcId="{EF19A955-DEC5-4D9F-B2DC-1B41BBDAC862}" destId="{7B4B363B-F619-4BD6-B659-56980CCCE3B8}" srcOrd="4" destOrd="0" presId="urn:microsoft.com/office/officeart/2005/8/layout/chevron1"/>
    <dgm:cxn modelId="{C1B3CD00-9C9C-4793-A67E-9008D661727C}" type="presParOf" srcId="{EF19A955-DEC5-4D9F-B2DC-1B41BBDAC862}" destId="{35A820B9-4AA8-4207-BBF1-9A7880BA47D0}" srcOrd="5" destOrd="0" presId="urn:microsoft.com/office/officeart/2005/8/layout/chevron1"/>
    <dgm:cxn modelId="{7D0B01EC-9BB5-4D94-89B8-C87874222C42}" type="presParOf" srcId="{EF19A955-DEC5-4D9F-B2DC-1B41BBDAC862}" destId="{69D25260-A5E1-44B3-BFBD-539482ADE9CF}" srcOrd="6" destOrd="0" presId="urn:microsoft.com/office/officeart/2005/8/layout/chevron1"/>
    <dgm:cxn modelId="{E96A6771-5D16-45AC-BD5A-540C86FBB32E}" type="presParOf" srcId="{EF19A955-DEC5-4D9F-B2DC-1B41BBDAC862}" destId="{F1127016-C3AC-4E79-AE55-6A8ED540EA10}" srcOrd="7" destOrd="0" presId="urn:microsoft.com/office/officeart/2005/8/layout/chevron1"/>
    <dgm:cxn modelId="{703394E4-FA9C-4F36-A267-5DACE330AE91}" type="presParOf" srcId="{EF19A955-DEC5-4D9F-B2DC-1B41BBDAC862}" destId="{6D1DED3B-6BED-4FDA-8E91-0DC599EF886B}" srcOrd="8" destOrd="0" presId="urn:microsoft.com/office/officeart/2005/8/layout/chevron1"/>
    <dgm:cxn modelId="{7B8F2B4D-5ABC-44D4-9A75-16268C75E294}" type="presParOf" srcId="{EF19A955-DEC5-4D9F-B2DC-1B41BBDAC862}" destId="{3FE58602-DA9A-4FB9-AE4F-3C9BED445C80}" srcOrd="9" destOrd="0" presId="urn:microsoft.com/office/officeart/2005/8/layout/chevron1"/>
    <dgm:cxn modelId="{CEB97911-8331-4B2F-A294-2663CD5FC2FB}" type="presParOf" srcId="{EF19A955-DEC5-4D9F-B2DC-1B41BBDAC862}" destId="{313EF9C2-390F-46C7-AA62-97A29BA42AA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FB91-A093-4370-A9CD-ECDF2429FD19}">
      <dsp:nvSpPr>
        <dsp:cNvPr id="0" name=""/>
        <dsp:cNvSpPr/>
      </dsp:nvSpPr>
      <dsp:spPr>
        <a:xfrm>
          <a:off x="8445" y="101868"/>
          <a:ext cx="3141910" cy="1256764"/>
        </a:xfrm>
        <a:prstGeom prst="chevron">
          <a:avLst/>
        </a:prstGeom>
        <a:solidFill>
          <a:srgbClr val="8CA9AD"/>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rPr>
            <a:t>Data understanding and objective</a:t>
          </a:r>
          <a:endParaRPr lang="en-IN" sz="2300" kern="1200" dirty="0">
            <a:solidFill>
              <a:schemeClr val="bg1"/>
            </a:solidFill>
          </a:endParaRPr>
        </a:p>
      </dsp:txBody>
      <dsp:txXfrm>
        <a:off x="636827" y="101868"/>
        <a:ext cx="1885146" cy="1256764"/>
      </dsp:txXfrm>
    </dsp:sp>
    <dsp:sp modelId="{A972607B-F88E-4D45-B812-007A99EBDE65}">
      <dsp:nvSpPr>
        <dsp:cNvPr id="0" name=""/>
        <dsp:cNvSpPr/>
      </dsp:nvSpPr>
      <dsp:spPr>
        <a:xfrm>
          <a:off x="2836165" y="101868"/>
          <a:ext cx="3141910" cy="1256764"/>
        </a:xfrm>
        <a:prstGeom prst="chevron">
          <a:avLst/>
        </a:prstGeom>
        <a:solidFill>
          <a:srgbClr val="737373"/>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Data Quality and data manipulation</a:t>
          </a:r>
          <a:endParaRPr lang="en-IN" sz="2300" kern="1200" dirty="0"/>
        </a:p>
      </dsp:txBody>
      <dsp:txXfrm>
        <a:off x="3464547" y="101868"/>
        <a:ext cx="1885146" cy="1256764"/>
      </dsp:txXfrm>
    </dsp:sp>
    <dsp:sp modelId="{7B4B363B-F619-4BD6-B659-56980CCCE3B8}">
      <dsp:nvSpPr>
        <dsp:cNvPr id="0" name=""/>
        <dsp:cNvSpPr/>
      </dsp:nvSpPr>
      <dsp:spPr>
        <a:xfrm>
          <a:off x="5663884" y="101868"/>
          <a:ext cx="3141910" cy="1256764"/>
        </a:xfrm>
        <a:prstGeom prst="chevron">
          <a:avLst/>
        </a:prstGeom>
        <a:solidFill>
          <a:srgbClr val="8CA9AD"/>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Univariate analysis </a:t>
          </a:r>
          <a:endParaRPr lang="en-IN" sz="2300" kern="1200" dirty="0"/>
        </a:p>
      </dsp:txBody>
      <dsp:txXfrm>
        <a:off x="6292266" y="101868"/>
        <a:ext cx="1885146" cy="1256764"/>
      </dsp:txXfrm>
    </dsp:sp>
    <dsp:sp modelId="{69D25260-A5E1-44B3-BFBD-539482ADE9CF}">
      <dsp:nvSpPr>
        <dsp:cNvPr id="0" name=""/>
        <dsp:cNvSpPr/>
      </dsp:nvSpPr>
      <dsp:spPr>
        <a:xfrm>
          <a:off x="8491604" y="101868"/>
          <a:ext cx="3141910" cy="1256764"/>
        </a:xfrm>
        <a:prstGeom prst="chevron">
          <a:avLst/>
        </a:prstGeom>
        <a:solidFill>
          <a:srgbClr val="737373"/>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Bivariate analysis </a:t>
          </a:r>
          <a:endParaRPr lang="en-IN" sz="2300" kern="1200" dirty="0"/>
        </a:p>
      </dsp:txBody>
      <dsp:txXfrm>
        <a:off x="9119986" y="101868"/>
        <a:ext cx="1885146" cy="1256764"/>
      </dsp:txXfrm>
    </dsp:sp>
    <dsp:sp modelId="{6D1DED3B-6BED-4FDA-8E91-0DC599EF886B}">
      <dsp:nvSpPr>
        <dsp:cNvPr id="0" name=""/>
        <dsp:cNvSpPr/>
      </dsp:nvSpPr>
      <dsp:spPr>
        <a:xfrm>
          <a:off x="11319323" y="101868"/>
          <a:ext cx="3141910" cy="1256764"/>
        </a:xfrm>
        <a:prstGeom prst="chevron">
          <a:avLst/>
        </a:prstGeom>
        <a:solidFill>
          <a:srgbClr val="8CA9AD"/>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Segmented analysis </a:t>
          </a:r>
          <a:endParaRPr lang="en-IN" sz="2300" kern="1200" dirty="0"/>
        </a:p>
      </dsp:txBody>
      <dsp:txXfrm>
        <a:off x="11947705" y="101868"/>
        <a:ext cx="1885146" cy="1256764"/>
      </dsp:txXfrm>
    </dsp:sp>
    <dsp:sp modelId="{313EF9C2-390F-46C7-AA62-97A29BA42AAC}">
      <dsp:nvSpPr>
        <dsp:cNvPr id="0" name=""/>
        <dsp:cNvSpPr/>
      </dsp:nvSpPr>
      <dsp:spPr>
        <a:xfrm>
          <a:off x="14147043" y="101868"/>
          <a:ext cx="3141910" cy="1256764"/>
        </a:xfrm>
        <a:prstGeom prst="chevron">
          <a:avLst/>
        </a:prstGeom>
        <a:solidFill>
          <a:srgbClr val="737373"/>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Observations &amp; Conclusions</a:t>
          </a:r>
          <a:endParaRPr lang="en-IN" sz="2300" kern="1200" dirty="0"/>
        </a:p>
      </dsp:txBody>
      <dsp:txXfrm>
        <a:off x="14775425" y="101868"/>
        <a:ext cx="1885146" cy="12567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Excel_Worksheet_83DA40D0.xlsx"/><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28.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slide" Target="slide1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12.xml"/><Relationship Id="rId5" Type="http://schemas.openxmlformats.org/officeDocument/2006/relationships/image" Target="../media/image6.png"/><Relationship Id="rId15" Type="http://schemas.openxmlformats.org/officeDocument/2006/relationships/slide" Target="slide38.xml"/><Relationship Id="rId10" Type="http://schemas.openxmlformats.org/officeDocument/2006/relationships/slide" Target="slide8.xml"/><Relationship Id="rId4" Type="http://schemas.openxmlformats.org/officeDocument/2006/relationships/image" Target="../media/image5.png"/><Relationship Id="rId9" Type="http://schemas.openxmlformats.org/officeDocument/2006/relationships/slide" Target="slide3.xml"/><Relationship Id="rId14" Type="http://schemas.openxmlformats.org/officeDocument/2006/relationships/slide" Target="slide3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105400" y="1008267"/>
            <a:ext cx="12220370" cy="3263266"/>
          </a:xfrm>
          <a:prstGeom prst="rect">
            <a:avLst/>
          </a:prstGeom>
        </p:spPr>
        <p:txBody>
          <a:bodyPr wrap="square" lIns="0" tIns="0" rIns="0" bIns="0" rtlCol="0" anchor="t">
            <a:spAutoFit/>
          </a:bodyPr>
          <a:lstStyle/>
          <a:p>
            <a:pPr algn="ctr">
              <a:lnSpc>
                <a:spcPts val="12500"/>
              </a:lnSpc>
            </a:pPr>
            <a:r>
              <a:rPr lang="en-US" sz="12500" b="1" dirty="0">
                <a:solidFill>
                  <a:srgbClr val="FFFFFF"/>
                </a:solidFill>
                <a:latin typeface="DM Sans Bold"/>
              </a:rPr>
              <a:t>LENDING CLUB CASE STUDY</a:t>
            </a:r>
          </a:p>
        </p:txBody>
      </p:sp>
      <p:sp>
        <p:nvSpPr>
          <p:cNvPr id="7" name="TextBox 7"/>
          <p:cNvSpPr txBox="1"/>
          <p:nvPr/>
        </p:nvSpPr>
        <p:spPr>
          <a:xfrm>
            <a:off x="12088256" y="8936464"/>
            <a:ext cx="5722116" cy="1581459"/>
          </a:xfrm>
          <a:prstGeom prst="rect">
            <a:avLst/>
          </a:prstGeom>
        </p:spPr>
        <p:txBody>
          <a:bodyPr lIns="0" tIns="0" rIns="0" bIns="0" rtlCol="0" anchor="t">
            <a:spAutoFit/>
          </a:bodyPr>
          <a:lstStyle/>
          <a:p>
            <a:pPr algn="r">
              <a:lnSpc>
                <a:spcPts val="4070"/>
              </a:lnSpc>
            </a:pPr>
            <a:r>
              <a:rPr lang="en-US" sz="3700" dirty="0">
                <a:solidFill>
                  <a:srgbClr val="FFFFFF"/>
                </a:solidFill>
                <a:latin typeface="DM Sans Italics"/>
              </a:rPr>
              <a:t>Deepak Mohanta</a:t>
            </a:r>
          </a:p>
          <a:p>
            <a:pPr algn="r">
              <a:lnSpc>
                <a:spcPts val="4070"/>
              </a:lnSpc>
            </a:pPr>
            <a:r>
              <a:rPr lang="en-US" sz="3700" dirty="0">
                <a:solidFill>
                  <a:srgbClr val="FFFFFF"/>
                </a:solidFill>
                <a:latin typeface="DM Sans Italics"/>
              </a:rPr>
              <a:t>Mahak </a:t>
            </a:r>
            <a:r>
              <a:rPr lang="en-US" sz="3700" dirty="0" err="1">
                <a:solidFill>
                  <a:srgbClr val="FFFFFF"/>
                </a:solidFill>
                <a:latin typeface="DM Sans Italics"/>
              </a:rPr>
              <a:t>Porwal</a:t>
            </a:r>
            <a:endParaRPr lang="en-US" sz="3700" dirty="0">
              <a:solidFill>
                <a:srgbClr val="FFFFFF"/>
              </a:solidFill>
              <a:latin typeface="DM Sans Italics"/>
            </a:endParaRPr>
          </a:p>
          <a:p>
            <a:pPr algn="r">
              <a:lnSpc>
                <a:spcPts val="4070"/>
              </a:lnSpc>
            </a:pPr>
            <a:r>
              <a:rPr lang="en-US" sz="3700" dirty="0">
                <a:solidFill>
                  <a:srgbClr val="FFFFFF"/>
                </a:solidFill>
                <a:latin typeface="DM Sans Italics"/>
              </a:rPr>
              <a:t> </a:t>
            </a:r>
          </a:p>
        </p:txBody>
      </p:sp>
      <p:sp>
        <p:nvSpPr>
          <p:cNvPr id="9" name="Freeform 9"/>
          <p:cNvSpPr/>
          <p:nvPr/>
        </p:nvSpPr>
        <p:spPr>
          <a:xfrm rot="-10800000">
            <a:off x="152400" y="7505700"/>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CLEANING</a:t>
            </a:r>
            <a:endParaRPr lang="en-IN" sz="5400">
              <a:latin typeface="DM Sans Bold" charset="0"/>
            </a:endParaRPr>
          </a:p>
        </p:txBody>
      </p:sp>
      <p:graphicFrame>
        <p:nvGraphicFramePr>
          <p:cNvPr id="11" name="Object 10">
            <a:extLst>
              <a:ext uri="{FF2B5EF4-FFF2-40B4-BE49-F238E27FC236}">
                <a16:creationId xmlns:a16="http://schemas.microsoft.com/office/drawing/2014/main" id="{5484AD04-4DB4-0050-1231-65B2E1EC772D}"/>
              </a:ext>
            </a:extLst>
          </p:cNvPr>
          <p:cNvGraphicFramePr>
            <a:graphicFrameLocks noChangeAspect="1"/>
          </p:cNvGraphicFramePr>
          <p:nvPr>
            <p:extLst>
              <p:ext uri="{D42A27DB-BD31-4B8C-83A1-F6EECF244321}">
                <p14:modId xmlns:p14="http://schemas.microsoft.com/office/powerpoint/2010/main" val="3714495727"/>
              </p:ext>
            </p:extLst>
          </p:nvPr>
        </p:nvGraphicFramePr>
        <p:xfrm>
          <a:off x="7391400" y="1119768"/>
          <a:ext cx="10638735" cy="7605132"/>
        </p:xfrm>
        <a:graphic>
          <a:graphicData uri="http://schemas.openxmlformats.org/presentationml/2006/ole">
            <mc:AlternateContent xmlns:mc="http://schemas.openxmlformats.org/markup-compatibility/2006">
              <mc:Choice xmlns:v="urn:schemas-microsoft-com:vml" Requires="v">
                <p:oleObj name="Worksheet" r:id="rId2" imgW="5128295" imgH="3665141" progId="Excel.Sheet.12">
                  <p:embed/>
                </p:oleObj>
              </mc:Choice>
              <mc:Fallback>
                <p:oleObj name="Worksheet" r:id="rId2" imgW="5128295" imgH="3665141" progId="Excel.Sheet.12">
                  <p:embed/>
                  <p:pic>
                    <p:nvPicPr>
                      <p:cNvPr id="11" name="Object 10">
                        <a:extLst>
                          <a:ext uri="{FF2B5EF4-FFF2-40B4-BE49-F238E27FC236}">
                            <a16:creationId xmlns:a16="http://schemas.microsoft.com/office/drawing/2014/main" id="{5484AD04-4DB4-0050-1231-65B2E1EC772D}"/>
                          </a:ext>
                        </a:extLst>
                      </p:cNvPr>
                      <p:cNvPicPr/>
                      <p:nvPr/>
                    </p:nvPicPr>
                    <p:blipFill>
                      <a:blip r:embed="rId3"/>
                      <a:stretch>
                        <a:fillRect/>
                      </a:stretch>
                    </p:blipFill>
                    <p:spPr>
                      <a:xfrm>
                        <a:off x="7391400" y="1119768"/>
                        <a:ext cx="10638735" cy="7605132"/>
                      </a:xfrm>
                      <a:prstGeom prst="rect">
                        <a:avLst/>
                      </a:prstGeom>
                      <a:ln w="38100">
                        <a:solidFill>
                          <a:schemeClr val="tx1"/>
                        </a:solidFill>
                      </a:ln>
                    </p:spPr>
                  </p:pic>
                </p:oleObj>
              </mc:Fallback>
            </mc:AlternateContent>
          </a:graphicData>
        </a:graphic>
      </p:graphicFrame>
      <p:sp>
        <p:nvSpPr>
          <p:cNvPr id="2" name="Rectangle 1">
            <a:extLst>
              <a:ext uri="{FF2B5EF4-FFF2-40B4-BE49-F238E27FC236}">
                <a16:creationId xmlns:a16="http://schemas.microsoft.com/office/drawing/2014/main" id="{1ECADDB6-A407-2E68-3611-3C147899CD76}"/>
              </a:ext>
            </a:extLst>
          </p:cNvPr>
          <p:cNvSpPr/>
          <p:nvPr/>
        </p:nvSpPr>
        <p:spPr>
          <a:xfrm>
            <a:off x="379186" y="1119768"/>
            <a:ext cx="6718300" cy="3524803"/>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3200" dirty="0">
                <a:solidFill>
                  <a:schemeClr val="tx1"/>
                </a:solidFill>
                <a:latin typeface="DM Sans" pitchFamily="2" charset="0"/>
                <a:ea typeface="Calibri"/>
                <a:cs typeface="Calibri"/>
              </a:rPr>
              <a:t>The following list of columns contains only ‘NA’ as cell value. </a:t>
            </a:r>
          </a:p>
          <a:p>
            <a:pPr marL="342900" indent="-342900">
              <a:buFont typeface="Symbol" panose="05050102010706020507" pitchFamily="18" charset="2"/>
              <a:buChar char="·"/>
            </a:pPr>
            <a:r>
              <a:rPr lang="en-US" sz="3200" dirty="0">
                <a:solidFill>
                  <a:schemeClr val="tx1"/>
                </a:solidFill>
                <a:latin typeface="DM Sans" pitchFamily="2" charset="0"/>
                <a:ea typeface="Calibri"/>
                <a:cs typeface="Calibri"/>
              </a:rPr>
              <a:t>These columns are not included in the current analysis. </a:t>
            </a:r>
          </a:p>
        </p:txBody>
      </p:sp>
    </p:spTree>
    <p:extLst>
      <p:ext uri="{BB962C8B-B14F-4D97-AF65-F5344CB8AC3E}">
        <p14:creationId xmlns:p14="http://schemas.microsoft.com/office/powerpoint/2010/main" val="2566100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CLEANING</a:t>
            </a:r>
            <a:endParaRPr lang="en-IN" sz="5400">
              <a:latin typeface="DM Sans Bold" charset="0"/>
            </a:endParaRPr>
          </a:p>
        </p:txBody>
      </p:sp>
      <p:sp>
        <p:nvSpPr>
          <p:cNvPr id="12" name="TextBox 11">
            <a:extLst>
              <a:ext uri="{FF2B5EF4-FFF2-40B4-BE49-F238E27FC236}">
                <a16:creationId xmlns:a16="http://schemas.microsoft.com/office/drawing/2014/main" id="{467C2170-5CA8-B170-43CB-5B5960DE7571}"/>
              </a:ext>
            </a:extLst>
          </p:cNvPr>
          <p:cNvSpPr txBox="1"/>
          <p:nvPr/>
        </p:nvSpPr>
        <p:spPr>
          <a:xfrm>
            <a:off x="609600" y="4325198"/>
            <a:ext cx="5029200" cy="463012"/>
          </a:xfrm>
          <a:prstGeom prst="rect">
            <a:avLst/>
          </a:prstGeom>
          <a:solidFill>
            <a:srgbClr val="D9D9D9"/>
          </a:solidFill>
        </p:spPr>
        <p:txBody>
          <a:bodyPr wrap="square" lIns="0" tIns="0" rIns="0" bIns="0" rtlCol="0" anchor="ctr">
            <a:spAutoFit/>
          </a:bodyPr>
          <a:lstStyle/>
          <a:p>
            <a:pPr marL="342900" indent="-342900">
              <a:lnSpc>
                <a:spcPts val="3850"/>
              </a:lnSpc>
              <a:buFont typeface="Arial" panose="020B0604020202020204" pitchFamily="34" charset="0"/>
              <a:buChar char="•"/>
            </a:pPr>
            <a:endParaRPr lang="en-US" sz="2400" dirty="0">
              <a:latin typeface="DM Sans"/>
            </a:endParaRPr>
          </a:p>
        </p:txBody>
      </p:sp>
      <p:pic>
        <p:nvPicPr>
          <p:cNvPr id="2" name="Picture 1">
            <a:extLst>
              <a:ext uri="{FF2B5EF4-FFF2-40B4-BE49-F238E27FC236}">
                <a16:creationId xmlns:a16="http://schemas.microsoft.com/office/drawing/2014/main" id="{F7E944EB-9C6A-B2F4-9D92-E436A42A3B11}"/>
              </a:ext>
            </a:extLst>
          </p:cNvPr>
          <p:cNvPicPr>
            <a:picLocks noChangeAspect="1"/>
          </p:cNvPicPr>
          <p:nvPr/>
        </p:nvPicPr>
        <p:blipFill>
          <a:blip r:embed="rId2"/>
          <a:stretch>
            <a:fillRect/>
          </a:stretch>
        </p:blipFill>
        <p:spPr>
          <a:xfrm>
            <a:off x="5841256" y="1104900"/>
            <a:ext cx="12218144" cy="4305300"/>
          </a:xfrm>
          <a:prstGeom prst="rect">
            <a:avLst/>
          </a:prstGeom>
          <a:ln w="38100">
            <a:solidFill>
              <a:schemeClr val="tx1"/>
            </a:solidFill>
          </a:ln>
        </p:spPr>
      </p:pic>
      <p:sp>
        <p:nvSpPr>
          <p:cNvPr id="4" name="Rectangle 3">
            <a:extLst>
              <a:ext uri="{FF2B5EF4-FFF2-40B4-BE49-F238E27FC236}">
                <a16:creationId xmlns:a16="http://schemas.microsoft.com/office/drawing/2014/main" id="{F131F3CE-473C-BAA3-059D-A21287A7C0EA}"/>
              </a:ext>
            </a:extLst>
          </p:cNvPr>
          <p:cNvSpPr/>
          <p:nvPr/>
        </p:nvSpPr>
        <p:spPr>
          <a:xfrm>
            <a:off x="379186" y="1104900"/>
            <a:ext cx="5259614" cy="877897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The following columns are not included in the analysis. </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Few of the columns contained very insignificant number of NA values</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On the other hand, other columns contain unstructured text. To keep the analysis simple, we have not included this column in our analysis. </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There are four columns which contains only single value which were also not included in the current analysis</a:t>
            </a:r>
          </a:p>
        </p:txBody>
      </p:sp>
    </p:spTree>
    <p:extLst>
      <p:ext uri="{BB962C8B-B14F-4D97-AF65-F5344CB8AC3E}">
        <p14:creationId xmlns:p14="http://schemas.microsoft.com/office/powerpoint/2010/main" val="219791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3661908"/>
            <a:ext cx="14706599" cy="2963184"/>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dirty="0">
                <a:solidFill>
                  <a:schemeClr val="bg1"/>
                </a:solidFill>
                <a:latin typeface="DM Sans"/>
              </a:rPr>
              <a:t>The objective of this section is to convert data into suitable formats as needed and perform accurate manipulation of strings and dates to facilitate effective data analysis and processing</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638300"/>
            <a:ext cx="12420600" cy="24384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MANIPULATION</a:t>
            </a:r>
          </a:p>
        </p:txBody>
      </p:sp>
    </p:spTree>
    <p:extLst>
      <p:ext uri="{BB962C8B-B14F-4D97-AF65-F5344CB8AC3E}">
        <p14:creationId xmlns:p14="http://schemas.microsoft.com/office/powerpoint/2010/main" val="224459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MANIPULATION</a:t>
            </a:r>
          </a:p>
        </p:txBody>
      </p:sp>
      <p:sp>
        <p:nvSpPr>
          <p:cNvPr id="12" name="TextBox 11">
            <a:extLst>
              <a:ext uri="{FF2B5EF4-FFF2-40B4-BE49-F238E27FC236}">
                <a16:creationId xmlns:a16="http://schemas.microsoft.com/office/drawing/2014/main" id="{467C2170-5CA8-B170-43CB-5B5960DE7571}"/>
              </a:ext>
            </a:extLst>
          </p:cNvPr>
          <p:cNvSpPr txBox="1"/>
          <p:nvPr/>
        </p:nvSpPr>
        <p:spPr>
          <a:xfrm>
            <a:off x="457200" y="2667936"/>
            <a:ext cx="6324600" cy="463012"/>
          </a:xfrm>
          <a:prstGeom prst="rect">
            <a:avLst/>
          </a:prstGeom>
          <a:solidFill>
            <a:srgbClr val="D9D9D9"/>
          </a:solidFill>
        </p:spPr>
        <p:txBody>
          <a:bodyPr wrap="square" lIns="0" tIns="0" rIns="0" bIns="0" rtlCol="0" anchor="ctr">
            <a:spAutoFit/>
          </a:bodyPr>
          <a:lstStyle/>
          <a:p>
            <a:pPr marL="342900" indent="-342900">
              <a:lnSpc>
                <a:spcPts val="3850"/>
              </a:lnSpc>
              <a:buFont typeface="Arial" panose="020B0604020202020204" pitchFamily="34" charset="0"/>
              <a:buChar char="•"/>
            </a:pPr>
            <a:endParaRPr lang="en-US" sz="2400" dirty="0">
              <a:latin typeface="DM Sans"/>
            </a:endParaRPr>
          </a:p>
        </p:txBody>
      </p:sp>
      <p:pic>
        <p:nvPicPr>
          <p:cNvPr id="7" name="Picture 6">
            <a:extLst>
              <a:ext uri="{FF2B5EF4-FFF2-40B4-BE49-F238E27FC236}">
                <a16:creationId xmlns:a16="http://schemas.microsoft.com/office/drawing/2014/main" id="{E349D654-BF8C-61B5-C04B-B6E307376201}"/>
              </a:ext>
            </a:extLst>
          </p:cNvPr>
          <p:cNvPicPr>
            <a:picLocks noChangeAspect="1"/>
          </p:cNvPicPr>
          <p:nvPr/>
        </p:nvPicPr>
        <p:blipFill>
          <a:blip r:embed="rId2"/>
          <a:stretch>
            <a:fillRect/>
          </a:stretch>
        </p:blipFill>
        <p:spPr>
          <a:xfrm>
            <a:off x="6951828" y="1104900"/>
            <a:ext cx="10956986" cy="4493986"/>
          </a:xfrm>
          <a:prstGeom prst="rect">
            <a:avLst/>
          </a:prstGeom>
          <a:ln w="38100">
            <a:solidFill>
              <a:schemeClr val="tx1"/>
            </a:solidFill>
          </a:ln>
        </p:spPr>
      </p:pic>
      <p:sp>
        <p:nvSpPr>
          <p:cNvPr id="4" name="Rectangle 3">
            <a:extLst>
              <a:ext uri="{FF2B5EF4-FFF2-40B4-BE49-F238E27FC236}">
                <a16:creationId xmlns:a16="http://schemas.microsoft.com/office/drawing/2014/main" id="{698675C8-08FE-46C1-01C0-9C66D47B39B5}"/>
              </a:ext>
            </a:extLst>
          </p:cNvPr>
          <p:cNvSpPr/>
          <p:nvPr/>
        </p:nvSpPr>
        <p:spPr>
          <a:xfrm>
            <a:off x="379186" y="1104900"/>
            <a:ext cx="6324600" cy="4493986"/>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Extracted year and month information from the existing date column. </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Why is this required ? This is required to check whether there is a significant influence of year and month data on the default rate.</a:t>
            </a:r>
          </a:p>
        </p:txBody>
      </p:sp>
      <p:sp>
        <p:nvSpPr>
          <p:cNvPr id="5" name="Rectangle 4">
            <a:extLst>
              <a:ext uri="{FF2B5EF4-FFF2-40B4-BE49-F238E27FC236}">
                <a16:creationId xmlns:a16="http://schemas.microsoft.com/office/drawing/2014/main" id="{2798204D-03AB-3E61-5636-D472F1A36BD7}"/>
              </a:ext>
            </a:extLst>
          </p:cNvPr>
          <p:cNvSpPr/>
          <p:nvPr/>
        </p:nvSpPr>
        <p:spPr>
          <a:xfrm>
            <a:off x="379186" y="5905500"/>
            <a:ext cx="17529628" cy="403860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Removed % from Interest Rate(</a:t>
            </a:r>
            <a:r>
              <a:rPr lang="en-US" sz="2800" dirty="0" err="1">
                <a:solidFill>
                  <a:schemeClr val="tx1"/>
                </a:solidFill>
                <a:latin typeface="DM Sans" pitchFamily="2" charset="0"/>
                <a:ea typeface="Calibri"/>
                <a:cs typeface="Calibri"/>
              </a:rPr>
              <a:t>int_rate</a:t>
            </a:r>
            <a:r>
              <a:rPr lang="en-US" sz="2800" dirty="0">
                <a:solidFill>
                  <a:schemeClr val="tx1"/>
                </a:solidFill>
                <a:latin typeface="DM Sans" pitchFamily="2" charset="0"/>
                <a:ea typeface="Calibri"/>
                <a:cs typeface="Calibri"/>
              </a:rPr>
              <a:t>) and Revolving Utilization(</a:t>
            </a:r>
            <a:r>
              <a:rPr lang="en-US" sz="2800" dirty="0" err="1">
                <a:solidFill>
                  <a:schemeClr val="tx1"/>
                </a:solidFill>
                <a:latin typeface="DM Sans" pitchFamily="2" charset="0"/>
                <a:ea typeface="Calibri"/>
                <a:cs typeface="Calibri"/>
              </a:rPr>
              <a:t>revol_util</a:t>
            </a:r>
            <a:r>
              <a:rPr lang="en-US" sz="2800" dirty="0">
                <a:solidFill>
                  <a:schemeClr val="tx1"/>
                </a:solidFill>
                <a:latin typeface="DM Sans" pitchFamily="2" charset="0"/>
                <a:ea typeface="Calibri"/>
                <a:cs typeface="Calibri"/>
              </a:rPr>
              <a:t>). </a:t>
            </a:r>
          </a:p>
          <a:p>
            <a:pPr marL="342900" indent="-342900">
              <a:buFont typeface="Symbol" panose="05050102010706020507" pitchFamily="18" charset="2"/>
              <a:buChar char="·"/>
            </a:pPr>
            <a:r>
              <a:rPr lang="en-US" sz="2800" dirty="0" err="1">
                <a:solidFill>
                  <a:schemeClr val="tx1"/>
                </a:solidFill>
                <a:latin typeface="DM Sans" pitchFamily="2" charset="0"/>
                <a:ea typeface="Calibri"/>
                <a:cs typeface="Calibri"/>
              </a:rPr>
              <a:t>Manupulated</a:t>
            </a:r>
            <a:r>
              <a:rPr lang="en-US" sz="2800" dirty="0">
                <a:solidFill>
                  <a:schemeClr val="tx1"/>
                </a:solidFill>
                <a:latin typeface="DM Sans" pitchFamily="2" charset="0"/>
                <a:ea typeface="Calibri"/>
                <a:cs typeface="Calibri"/>
              </a:rPr>
              <a:t> </a:t>
            </a:r>
            <a:r>
              <a:rPr lang="en-US" sz="2800" dirty="0" err="1">
                <a:solidFill>
                  <a:schemeClr val="tx1"/>
                </a:solidFill>
                <a:latin typeface="DM Sans" pitchFamily="2" charset="0"/>
                <a:ea typeface="Calibri"/>
                <a:cs typeface="Calibri"/>
              </a:rPr>
              <a:t>emp_length</a:t>
            </a:r>
            <a:r>
              <a:rPr lang="en-US" sz="2800" dirty="0">
                <a:solidFill>
                  <a:schemeClr val="tx1"/>
                </a:solidFill>
                <a:latin typeface="DM Sans" pitchFamily="2" charset="0"/>
                <a:ea typeface="Calibri"/>
                <a:cs typeface="Calibri"/>
              </a:rPr>
              <a:t> to have just digits and filled the blank values with 0.</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Filled </a:t>
            </a:r>
            <a:r>
              <a:rPr lang="en-US" sz="2800" dirty="0" err="1">
                <a:solidFill>
                  <a:schemeClr val="tx1"/>
                </a:solidFill>
                <a:latin typeface="DM Sans" pitchFamily="2" charset="0"/>
                <a:ea typeface="Calibri"/>
                <a:cs typeface="Calibri"/>
              </a:rPr>
              <a:t>pub_rec_bankruptcies</a:t>
            </a:r>
            <a:r>
              <a:rPr lang="en-US" sz="2800" dirty="0">
                <a:solidFill>
                  <a:schemeClr val="tx1"/>
                </a:solidFill>
                <a:latin typeface="DM Sans" pitchFamily="2" charset="0"/>
                <a:ea typeface="Calibri"/>
                <a:cs typeface="Calibri"/>
              </a:rPr>
              <a:t> column blank values with Not Known. </a:t>
            </a:r>
          </a:p>
        </p:txBody>
      </p:sp>
    </p:spTree>
    <p:extLst>
      <p:ext uri="{BB962C8B-B14F-4D97-AF65-F5344CB8AC3E}">
        <p14:creationId xmlns:p14="http://schemas.microsoft.com/office/powerpoint/2010/main" val="1471183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DM Sans Bold"/>
              </a:rPr>
              <a:t>DERIVED COLUMNS</a:t>
            </a:r>
          </a:p>
        </p:txBody>
      </p:sp>
      <p:pic>
        <p:nvPicPr>
          <p:cNvPr id="2" name="Picture 1">
            <a:extLst>
              <a:ext uri="{FF2B5EF4-FFF2-40B4-BE49-F238E27FC236}">
                <a16:creationId xmlns:a16="http://schemas.microsoft.com/office/drawing/2014/main" id="{304B178C-FDA0-8A46-1613-BD9EB88110B7}"/>
              </a:ext>
            </a:extLst>
          </p:cNvPr>
          <p:cNvPicPr>
            <a:picLocks noChangeAspect="1"/>
          </p:cNvPicPr>
          <p:nvPr/>
        </p:nvPicPr>
        <p:blipFill>
          <a:blip r:embed="rId2"/>
          <a:stretch>
            <a:fillRect/>
          </a:stretch>
        </p:blipFill>
        <p:spPr>
          <a:xfrm>
            <a:off x="8601333" y="2096091"/>
            <a:ext cx="9176469" cy="6094819"/>
          </a:xfrm>
          <a:prstGeom prst="rect">
            <a:avLst/>
          </a:prstGeom>
          <a:ln w="38100">
            <a:solidFill>
              <a:schemeClr val="tx1"/>
            </a:solidFill>
          </a:ln>
        </p:spPr>
      </p:pic>
      <p:sp>
        <p:nvSpPr>
          <p:cNvPr id="4" name="Rectangle 3">
            <a:extLst>
              <a:ext uri="{FF2B5EF4-FFF2-40B4-BE49-F238E27FC236}">
                <a16:creationId xmlns:a16="http://schemas.microsoft.com/office/drawing/2014/main" id="{9832E529-FDA5-3538-0D4D-E34473D67E89}"/>
              </a:ext>
            </a:extLst>
          </p:cNvPr>
          <p:cNvSpPr/>
          <p:nvPr/>
        </p:nvSpPr>
        <p:spPr>
          <a:xfrm>
            <a:off x="510198" y="2096091"/>
            <a:ext cx="7580937" cy="6094819"/>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Extracted month and year date from the following columns </a:t>
            </a: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last_credit_pull_d</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last_pymnt_d</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earliest_cr_line</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issue_d</a:t>
            </a:r>
            <a:endParaRPr lang="en-US" sz="2800" dirty="0">
              <a:solidFill>
                <a:schemeClr val="tx1"/>
              </a:solidFill>
              <a:latin typeface="DM Sans" pitchFamily="2" charset="0"/>
              <a:ea typeface="Calibri"/>
              <a:cs typeface="Calibri"/>
            </a:endParaRP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Created Bins for the following columns </a:t>
            </a: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loan_amnt</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annual_inc</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int_rate</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dti_categories</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endParaRPr lang="en-US" sz="2800" dirty="0">
              <a:solidFill>
                <a:schemeClr val="tx1"/>
              </a:solidFill>
              <a:latin typeface="DM Sans" pitchFamily="2" charset="0"/>
              <a:ea typeface="Calibri"/>
              <a:cs typeface="Calibri"/>
            </a:endParaRPr>
          </a:p>
        </p:txBody>
      </p:sp>
    </p:spTree>
    <p:extLst>
      <p:ext uri="{BB962C8B-B14F-4D97-AF65-F5344CB8AC3E}">
        <p14:creationId xmlns:p14="http://schemas.microsoft.com/office/powerpoint/2010/main" val="1545764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atin typeface="DM Sans Bold" charset="0"/>
              </a:rPr>
              <a:t>DATA MANIPULATION : OUTLIER IDENTIFICATION</a:t>
            </a:r>
          </a:p>
        </p:txBody>
      </p:sp>
      <p:sp>
        <p:nvSpPr>
          <p:cNvPr id="5" name="Rectangle 4">
            <a:extLst>
              <a:ext uri="{FF2B5EF4-FFF2-40B4-BE49-F238E27FC236}">
                <a16:creationId xmlns:a16="http://schemas.microsoft.com/office/drawing/2014/main" id="{2798204D-03AB-3E61-5636-D472F1A36BD7}"/>
              </a:ext>
            </a:extLst>
          </p:cNvPr>
          <p:cNvSpPr/>
          <p:nvPr/>
        </p:nvSpPr>
        <p:spPr>
          <a:xfrm>
            <a:off x="379186" y="1381125"/>
            <a:ext cx="6326414" cy="752475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List of columns for which the outliers analysis was done</a:t>
            </a: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annual_inc</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loan_amnt</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total_pymnt</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int_rate</a:t>
            </a:r>
            <a:endParaRPr lang="en-US" sz="2800" dirty="0">
              <a:solidFill>
                <a:schemeClr val="tx1"/>
              </a:solidFill>
              <a:latin typeface="DM Sans" pitchFamily="2" charset="0"/>
              <a:ea typeface="Calibri"/>
              <a:cs typeface="Calibri"/>
            </a:endParaRP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Step - 1: Plot box plots to see if outliers exist or not</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Step - 2: If outliers exist then remove those outliers</a:t>
            </a:r>
          </a:p>
          <a:p>
            <a:pPr marL="342900" indent="-342900">
              <a:buFont typeface="Symbol" panose="05050102010706020507" pitchFamily="18" charset="2"/>
              <a:buChar char="·"/>
            </a:pPr>
            <a:endParaRPr lang="en-US" sz="2800" dirty="0">
              <a:solidFill>
                <a:schemeClr val="tx1"/>
              </a:solidFill>
              <a:latin typeface="DM Sans" pitchFamily="2" charset="0"/>
              <a:ea typeface="Calibri"/>
              <a:cs typeface="Calibri"/>
            </a:endParaRP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Observation/s and insight/s</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The box plot clearly shows that there are outliers present in the </a:t>
            </a:r>
            <a:r>
              <a:rPr lang="en-US" sz="2800" dirty="0" err="1">
                <a:solidFill>
                  <a:schemeClr val="tx1"/>
                </a:solidFill>
                <a:latin typeface="DM Sans" pitchFamily="2" charset="0"/>
                <a:ea typeface="Calibri"/>
                <a:cs typeface="Calibri"/>
              </a:rPr>
              <a:t>the</a:t>
            </a:r>
            <a:r>
              <a:rPr lang="en-US" sz="2800" dirty="0">
                <a:solidFill>
                  <a:schemeClr val="tx1"/>
                </a:solidFill>
                <a:latin typeface="DM Sans" pitchFamily="2" charset="0"/>
                <a:ea typeface="Calibri"/>
                <a:cs typeface="Calibri"/>
              </a:rPr>
              <a:t> data sets</a:t>
            </a:r>
          </a:p>
        </p:txBody>
      </p:sp>
      <p:pic>
        <p:nvPicPr>
          <p:cNvPr id="1026" name="Picture 2">
            <a:extLst>
              <a:ext uri="{FF2B5EF4-FFF2-40B4-BE49-F238E27FC236}">
                <a16:creationId xmlns:a16="http://schemas.microsoft.com/office/drawing/2014/main" id="{D0CE15BA-AC88-62D9-9B4C-5232A30FC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713" y="1381125"/>
            <a:ext cx="11306175" cy="75247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470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962150" y="4686849"/>
            <a:ext cx="14706599" cy="745124"/>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dirty="0">
                <a:solidFill>
                  <a:schemeClr val="bg1"/>
                </a:solidFill>
                <a:latin typeface="DM Sans"/>
              </a:rPr>
              <a:t>This section deals with data analysis using various methods</a:t>
            </a:r>
          </a:p>
        </p:txBody>
      </p:sp>
      <p:sp>
        <p:nvSpPr>
          <p:cNvPr id="6" name="Rectangle 5">
            <a:extLst>
              <a:ext uri="{FF2B5EF4-FFF2-40B4-BE49-F238E27FC236}">
                <a16:creationId xmlns:a16="http://schemas.microsoft.com/office/drawing/2014/main" id="{6988FE21-0814-076F-1C3D-AF14E7F35F15}"/>
              </a:ext>
            </a:extLst>
          </p:cNvPr>
          <p:cNvSpPr/>
          <p:nvPr/>
        </p:nvSpPr>
        <p:spPr>
          <a:xfrm>
            <a:off x="1962150" y="342900"/>
            <a:ext cx="14363700" cy="44196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ANALYSIS</a:t>
            </a:r>
          </a:p>
        </p:txBody>
      </p:sp>
    </p:spTree>
    <p:extLst>
      <p:ext uri="{BB962C8B-B14F-4D97-AF65-F5344CB8AC3E}">
        <p14:creationId xmlns:p14="http://schemas.microsoft.com/office/powerpoint/2010/main" val="3319900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5685516"/>
            <a:ext cx="14706599" cy="2223831"/>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a:solidFill>
                  <a:schemeClr val="bg1"/>
                </a:solidFill>
                <a:latin typeface="DM Sans"/>
              </a:rPr>
              <a:t>The objective of this section is to conduct univariate and segmented univariate analyses and identify 5 critical driver variables</a:t>
            </a:r>
          </a:p>
        </p:txBody>
      </p:sp>
      <p:sp>
        <p:nvSpPr>
          <p:cNvPr id="6" name="Rectangle 5">
            <a:extLst>
              <a:ext uri="{FF2B5EF4-FFF2-40B4-BE49-F238E27FC236}">
                <a16:creationId xmlns:a16="http://schemas.microsoft.com/office/drawing/2014/main" id="{6988FE21-0814-076F-1C3D-AF14E7F35F15}"/>
              </a:ext>
            </a:extLst>
          </p:cNvPr>
          <p:cNvSpPr/>
          <p:nvPr/>
        </p:nvSpPr>
        <p:spPr>
          <a:xfrm>
            <a:off x="1962150" y="342900"/>
            <a:ext cx="14363700" cy="44196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ANALYSIS : UNIVARIATE &amp; SEGMENTED UNIVARIATE </a:t>
            </a:r>
          </a:p>
        </p:txBody>
      </p:sp>
    </p:spTree>
    <p:extLst>
      <p:ext uri="{BB962C8B-B14F-4D97-AF65-F5344CB8AC3E}">
        <p14:creationId xmlns:p14="http://schemas.microsoft.com/office/powerpoint/2010/main" val="110827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atin typeface="DM Sans Bold" charset="0"/>
              </a:rPr>
              <a:t>DATA MANIPULATION : OUTLIER IDENTIFICATION</a:t>
            </a:r>
          </a:p>
        </p:txBody>
      </p:sp>
      <p:sp>
        <p:nvSpPr>
          <p:cNvPr id="5" name="Rectangle 4">
            <a:extLst>
              <a:ext uri="{FF2B5EF4-FFF2-40B4-BE49-F238E27FC236}">
                <a16:creationId xmlns:a16="http://schemas.microsoft.com/office/drawing/2014/main" id="{2798204D-03AB-3E61-5636-D472F1A36BD7}"/>
              </a:ext>
            </a:extLst>
          </p:cNvPr>
          <p:cNvSpPr/>
          <p:nvPr/>
        </p:nvSpPr>
        <p:spPr>
          <a:xfrm>
            <a:off x="371022" y="1540779"/>
            <a:ext cx="17545957" cy="752475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Observation/s and insight/s. I have gone through the above plots to extract meaningful insights. The observations are captured below.</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Highest number of loans are distributed loans have the ticket size in between 9900-10500.</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77.9% loans distributed have term of 36 months</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The highest number of LC assigned loan grade are in B category</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The highest Job titles belong to US Army and Bank of America</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More than 80% of borrowers have either rent or mortgaged their home.</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While 85% have fully paid their loans but 15% have singed off loan status.</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46% of borrowers stated debt consolidation as the purpose of taking loan the second category represents 13% stated credit card as purpose.</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945xx - Zip code represents the highest number of borrowers</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17.9% borrowers stated CA as their state</a:t>
            </a:r>
          </a:p>
        </p:txBody>
      </p:sp>
    </p:spTree>
    <p:extLst>
      <p:ext uri="{BB962C8B-B14F-4D97-AF65-F5344CB8AC3E}">
        <p14:creationId xmlns:p14="http://schemas.microsoft.com/office/powerpoint/2010/main" val="2605480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DM Sans Bold"/>
              </a:rPr>
              <a:t>UNIVARIATE ANALYSIS</a:t>
            </a:r>
          </a:p>
        </p:txBody>
      </p:sp>
      <p:pic>
        <p:nvPicPr>
          <p:cNvPr id="4" name="Picture 3">
            <a:extLst>
              <a:ext uri="{FF2B5EF4-FFF2-40B4-BE49-F238E27FC236}">
                <a16:creationId xmlns:a16="http://schemas.microsoft.com/office/drawing/2014/main" id="{2E23B0BC-C997-85B2-DDEB-F9EAF79D2905}"/>
              </a:ext>
            </a:extLst>
          </p:cNvPr>
          <p:cNvPicPr>
            <a:picLocks noChangeAspect="1"/>
          </p:cNvPicPr>
          <p:nvPr/>
        </p:nvPicPr>
        <p:blipFill>
          <a:blip r:embed="rId2"/>
          <a:stretch>
            <a:fillRect/>
          </a:stretch>
        </p:blipFill>
        <p:spPr>
          <a:xfrm>
            <a:off x="5110549" y="1096010"/>
            <a:ext cx="4016088" cy="4229467"/>
          </a:xfrm>
          <a:prstGeom prst="rect">
            <a:avLst/>
          </a:prstGeom>
        </p:spPr>
      </p:pic>
      <p:pic>
        <p:nvPicPr>
          <p:cNvPr id="6" name="Picture 5">
            <a:extLst>
              <a:ext uri="{FF2B5EF4-FFF2-40B4-BE49-F238E27FC236}">
                <a16:creationId xmlns:a16="http://schemas.microsoft.com/office/drawing/2014/main" id="{C7EE7DE3-3C8A-30A1-9809-C33924D31A45}"/>
              </a:ext>
            </a:extLst>
          </p:cNvPr>
          <p:cNvPicPr>
            <a:picLocks noChangeAspect="1"/>
          </p:cNvPicPr>
          <p:nvPr/>
        </p:nvPicPr>
        <p:blipFill>
          <a:blip r:embed="rId3"/>
          <a:stretch>
            <a:fillRect/>
          </a:stretch>
        </p:blipFill>
        <p:spPr>
          <a:xfrm>
            <a:off x="507987" y="1096010"/>
            <a:ext cx="4061812" cy="4176122"/>
          </a:xfrm>
          <a:prstGeom prst="rect">
            <a:avLst/>
          </a:prstGeom>
        </p:spPr>
      </p:pic>
      <p:pic>
        <p:nvPicPr>
          <p:cNvPr id="8" name="Picture 7">
            <a:extLst>
              <a:ext uri="{FF2B5EF4-FFF2-40B4-BE49-F238E27FC236}">
                <a16:creationId xmlns:a16="http://schemas.microsoft.com/office/drawing/2014/main" id="{82895468-D8D7-E8FF-9540-201154AC9402}"/>
              </a:ext>
            </a:extLst>
          </p:cNvPr>
          <p:cNvPicPr>
            <a:picLocks noChangeAspect="1"/>
          </p:cNvPicPr>
          <p:nvPr/>
        </p:nvPicPr>
        <p:blipFill>
          <a:blip r:embed="rId4"/>
          <a:stretch>
            <a:fillRect/>
          </a:stretch>
        </p:blipFill>
        <p:spPr>
          <a:xfrm>
            <a:off x="9667387" y="1096010"/>
            <a:ext cx="4061812" cy="4686706"/>
          </a:xfrm>
          <a:prstGeom prst="rect">
            <a:avLst/>
          </a:prstGeom>
        </p:spPr>
      </p:pic>
      <p:pic>
        <p:nvPicPr>
          <p:cNvPr id="10" name="Picture 9">
            <a:extLst>
              <a:ext uri="{FF2B5EF4-FFF2-40B4-BE49-F238E27FC236}">
                <a16:creationId xmlns:a16="http://schemas.microsoft.com/office/drawing/2014/main" id="{11C5C6FC-96E5-3359-EF77-A4272BC79477}"/>
              </a:ext>
            </a:extLst>
          </p:cNvPr>
          <p:cNvPicPr>
            <a:picLocks noChangeAspect="1"/>
          </p:cNvPicPr>
          <p:nvPr/>
        </p:nvPicPr>
        <p:blipFill>
          <a:blip r:embed="rId5"/>
          <a:stretch>
            <a:fillRect/>
          </a:stretch>
        </p:blipFill>
        <p:spPr>
          <a:xfrm>
            <a:off x="573513" y="5619999"/>
            <a:ext cx="3459780" cy="4465707"/>
          </a:xfrm>
          <a:prstGeom prst="rect">
            <a:avLst/>
          </a:prstGeom>
        </p:spPr>
      </p:pic>
      <p:pic>
        <p:nvPicPr>
          <p:cNvPr id="13" name="Picture 12">
            <a:extLst>
              <a:ext uri="{FF2B5EF4-FFF2-40B4-BE49-F238E27FC236}">
                <a16:creationId xmlns:a16="http://schemas.microsoft.com/office/drawing/2014/main" id="{4B147146-A873-DB49-55A1-F560EDD9CE0F}"/>
              </a:ext>
            </a:extLst>
          </p:cNvPr>
          <p:cNvPicPr>
            <a:picLocks noChangeAspect="1"/>
          </p:cNvPicPr>
          <p:nvPr/>
        </p:nvPicPr>
        <p:blipFill>
          <a:blip r:embed="rId6"/>
          <a:stretch>
            <a:fillRect/>
          </a:stretch>
        </p:blipFill>
        <p:spPr>
          <a:xfrm>
            <a:off x="5077060" y="5833378"/>
            <a:ext cx="3429297" cy="4252328"/>
          </a:xfrm>
          <a:prstGeom prst="rect">
            <a:avLst/>
          </a:prstGeom>
        </p:spPr>
      </p:pic>
      <p:pic>
        <p:nvPicPr>
          <p:cNvPr id="15" name="Picture 14">
            <a:extLst>
              <a:ext uri="{FF2B5EF4-FFF2-40B4-BE49-F238E27FC236}">
                <a16:creationId xmlns:a16="http://schemas.microsoft.com/office/drawing/2014/main" id="{AEEF6F6E-7E27-F675-4F4A-707DECC8EDB0}"/>
              </a:ext>
            </a:extLst>
          </p:cNvPr>
          <p:cNvPicPr>
            <a:picLocks noChangeAspect="1"/>
          </p:cNvPicPr>
          <p:nvPr/>
        </p:nvPicPr>
        <p:blipFill>
          <a:blip r:embed="rId7"/>
          <a:stretch>
            <a:fillRect/>
          </a:stretch>
        </p:blipFill>
        <p:spPr>
          <a:xfrm>
            <a:off x="9550124" y="5741930"/>
            <a:ext cx="3596952" cy="4343776"/>
          </a:xfrm>
          <a:prstGeom prst="rect">
            <a:avLst/>
          </a:prstGeom>
        </p:spPr>
      </p:pic>
      <p:pic>
        <p:nvPicPr>
          <p:cNvPr id="19" name="Picture 18">
            <a:extLst>
              <a:ext uri="{FF2B5EF4-FFF2-40B4-BE49-F238E27FC236}">
                <a16:creationId xmlns:a16="http://schemas.microsoft.com/office/drawing/2014/main" id="{C04599A4-2FE2-1C67-87BD-943C9075CF5F}"/>
              </a:ext>
            </a:extLst>
          </p:cNvPr>
          <p:cNvPicPr>
            <a:picLocks noChangeAspect="1"/>
          </p:cNvPicPr>
          <p:nvPr/>
        </p:nvPicPr>
        <p:blipFill>
          <a:blip r:embed="rId8"/>
          <a:stretch>
            <a:fillRect/>
          </a:stretch>
        </p:blipFill>
        <p:spPr>
          <a:xfrm>
            <a:off x="14269949" y="1096010"/>
            <a:ext cx="3444538" cy="4061812"/>
          </a:xfrm>
          <a:prstGeom prst="rect">
            <a:avLst/>
          </a:prstGeom>
        </p:spPr>
      </p:pic>
      <p:pic>
        <p:nvPicPr>
          <p:cNvPr id="26" name="Picture 25">
            <a:extLst>
              <a:ext uri="{FF2B5EF4-FFF2-40B4-BE49-F238E27FC236}">
                <a16:creationId xmlns:a16="http://schemas.microsoft.com/office/drawing/2014/main" id="{C9DDBFB0-A223-C160-D0A1-6EB932C631E4}"/>
              </a:ext>
            </a:extLst>
          </p:cNvPr>
          <p:cNvPicPr>
            <a:picLocks noChangeAspect="1"/>
          </p:cNvPicPr>
          <p:nvPr/>
        </p:nvPicPr>
        <p:blipFill>
          <a:blip r:embed="rId9"/>
          <a:stretch>
            <a:fillRect/>
          </a:stretch>
        </p:blipFill>
        <p:spPr>
          <a:xfrm>
            <a:off x="14190844" y="6168687"/>
            <a:ext cx="3414056" cy="3917019"/>
          </a:xfrm>
          <a:prstGeom prst="rect">
            <a:avLst/>
          </a:prstGeom>
        </p:spPr>
      </p:pic>
    </p:spTree>
    <p:extLst>
      <p:ext uri="{BB962C8B-B14F-4D97-AF65-F5344CB8AC3E}">
        <p14:creationId xmlns:p14="http://schemas.microsoft.com/office/powerpoint/2010/main" val="1131172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DE33215-363D-8C58-2E7C-8C7FE9DA3621}"/>
                  </a:ext>
                </a:extLst>
              </p:cNvPr>
              <p:cNvGraphicFramePr>
                <a:graphicFrameLocks noChangeAspect="1"/>
              </p:cNvGraphicFramePr>
              <p:nvPr>
                <p:extLst>
                  <p:ext uri="{D42A27DB-BD31-4B8C-83A1-F6EECF244321}">
                    <p14:modId xmlns:p14="http://schemas.microsoft.com/office/powerpoint/2010/main" val="1184620277"/>
                  </p:ext>
                </p:extLst>
              </p:nvPr>
            </p:nvGraphicFramePr>
            <p:xfrm>
              <a:off x="1113971" y="1104899"/>
              <a:ext cx="16060058" cy="8832413"/>
            </p:xfrm>
            <a:graphic>
              <a:graphicData uri="http://schemas.microsoft.com/office/powerpoint/2016/summaryzoom">
                <psuz:summaryZm>
                  <psuz:summaryZmObj sectionId="{BD0976E2-8C45-48DA-808E-91F56002044B}">
                    <psuz:zmPr id="{58774025-9E44-45D8-B320-9A9AFE8B4769}" transitionDur="1000">
                      <p166:blipFill xmlns:p166="http://schemas.microsoft.com/office/powerpoint/2016/6/main">
                        <a:blip r:embed="rId2"/>
                        <a:stretch>
                          <a:fillRect/>
                        </a:stretch>
                      </p166:blipFill>
                      <p166:spPr xmlns:p166="http://schemas.microsoft.com/office/powerpoint/2016/6/main">
                        <a:xfrm>
                          <a:off x="787453" y="264974"/>
                          <a:ext cx="4710619" cy="2649723"/>
                        </a:xfrm>
                        <a:prstGeom prst="rect">
                          <a:avLst/>
                        </a:prstGeom>
                        <a:ln w="3175">
                          <a:solidFill>
                            <a:prstClr val="ltGray"/>
                          </a:solidFill>
                        </a:ln>
                      </p166:spPr>
                    </psuz:zmPr>
                  </psuz:summaryZmObj>
                  <psuz:summaryZmObj sectionId="{03DBD115-1E71-4471-9551-23EE70737645}">
                    <psuz:zmPr id="{0F9C52A6-C84E-45CE-8EAE-AA685B166B04}" transitionDur="1000">
                      <p166:blipFill xmlns:p166="http://schemas.microsoft.com/office/powerpoint/2016/6/main">
                        <a:blip r:embed="rId3"/>
                        <a:stretch>
                          <a:fillRect/>
                        </a:stretch>
                      </p166:blipFill>
                      <p166:spPr xmlns:p166="http://schemas.microsoft.com/office/powerpoint/2016/6/main">
                        <a:xfrm>
                          <a:off x="5674720" y="264974"/>
                          <a:ext cx="4710619" cy="2649723"/>
                        </a:xfrm>
                        <a:prstGeom prst="rect">
                          <a:avLst/>
                        </a:prstGeom>
                        <a:ln w="3175">
                          <a:solidFill>
                            <a:prstClr val="ltGray"/>
                          </a:solidFill>
                        </a:ln>
                      </p166:spPr>
                    </psuz:zmPr>
                  </psuz:summaryZmObj>
                  <psuz:summaryZmObj sectionId="{C830303C-1D86-4F50-A31F-59B4F05D7213}">
                    <psuz:zmPr id="{35A25B68-3FA7-40A6-B4CB-F168B5260D91}" transitionDur="1000">
                      <p166:blipFill xmlns:p166="http://schemas.microsoft.com/office/powerpoint/2016/6/main">
                        <a:blip r:embed="rId4"/>
                        <a:stretch>
                          <a:fillRect/>
                        </a:stretch>
                      </p166:blipFill>
                      <p166:spPr xmlns:p166="http://schemas.microsoft.com/office/powerpoint/2016/6/main">
                        <a:xfrm>
                          <a:off x="10561987" y="264974"/>
                          <a:ext cx="4710619" cy="2649723"/>
                        </a:xfrm>
                        <a:prstGeom prst="rect">
                          <a:avLst/>
                        </a:prstGeom>
                        <a:ln w="3175">
                          <a:solidFill>
                            <a:prstClr val="ltGray"/>
                          </a:solidFill>
                        </a:ln>
                      </p166:spPr>
                    </psuz:zmPr>
                  </psuz:summaryZmObj>
                  <psuz:summaryZmObj sectionId="{C4A36FD1-4B31-4E5C-A6B4-50C02FDFD1B1}">
                    <psuz:zmPr id="{F84300E8-8860-4088-9304-F8EAB7ECE7FE}" transitionDur="1000">
                      <p166:blipFill xmlns:p166="http://schemas.microsoft.com/office/powerpoint/2016/6/main">
                        <a:blip r:embed="rId5"/>
                        <a:stretch>
                          <a:fillRect/>
                        </a:stretch>
                      </p166:blipFill>
                      <p166:spPr xmlns:p166="http://schemas.microsoft.com/office/powerpoint/2016/6/main">
                        <a:xfrm>
                          <a:off x="787453" y="3091345"/>
                          <a:ext cx="4710619" cy="2649723"/>
                        </a:xfrm>
                        <a:prstGeom prst="rect">
                          <a:avLst/>
                        </a:prstGeom>
                        <a:ln w="3175">
                          <a:solidFill>
                            <a:prstClr val="ltGray"/>
                          </a:solidFill>
                        </a:ln>
                      </p166:spPr>
                    </psuz:zmPr>
                  </psuz:summaryZmObj>
                  <psuz:summaryZmObj sectionId="{E7FD1A91-C55F-4202-A496-62229977DD9D}">
                    <psuz:zmPr id="{2708F8D0-62CB-43CE-B5DE-E02222299271}" transitionDur="1000">
                      <p166:blipFill xmlns:p166="http://schemas.microsoft.com/office/powerpoint/2016/6/main">
                        <a:blip r:embed="rId6"/>
                        <a:stretch>
                          <a:fillRect/>
                        </a:stretch>
                      </p166:blipFill>
                      <p166:spPr xmlns:p166="http://schemas.microsoft.com/office/powerpoint/2016/6/main">
                        <a:xfrm>
                          <a:off x="5674720" y="3091345"/>
                          <a:ext cx="4710619" cy="2649723"/>
                        </a:xfrm>
                        <a:prstGeom prst="rect">
                          <a:avLst/>
                        </a:prstGeom>
                        <a:ln w="3175">
                          <a:solidFill>
                            <a:prstClr val="ltGray"/>
                          </a:solidFill>
                        </a:ln>
                      </p166:spPr>
                    </psuz:zmPr>
                  </psuz:summaryZmObj>
                  <psuz:summaryZmObj sectionId="{E776D023-56C4-4DEA-8EB1-7DE1FAE3D1AD}">
                    <psuz:zmPr id="{E3979AD3-1DE5-4109-A739-C5771B7AA7F6}" transitionDur="1000">
                      <p166:blipFill xmlns:p166="http://schemas.microsoft.com/office/powerpoint/2016/6/main">
                        <a:blip r:embed="rId7"/>
                        <a:stretch>
                          <a:fillRect/>
                        </a:stretch>
                      </p166:blipFill>
                      <p166:spPr xmlns:p166="http://schemas.microsoft.com/office/powerpoint/2016/6/main">
                        <a:xfrm>
                          <a:off x="10561987" y="3091345"/>
                          <a:ext cx="4710619" cy="2649723"/>
                        </a:xfrm>
                        <a:prstGeom prst="rect">
                          <a:avLst/>
                        </a:prstGeom>
                        <a:ln w="3175">
                          <a:solidFill>
                            <a:prstClr val="ltGray"/>
                          </a:solidFill>
                        </a:ln>
                      </p166:spPr>
                    </psuz:zmPr>
                  </psuz:summaryZmObj>
                  <psuz:summaryZmObj sectionId="{CFEF6307-8646-4A09-9223-313AE77245EA}" offsetFactorX="104050" offsetFactorY="-548">
                    <psuz:zmPr id="{EFD1FF5F-1BB5-486B-B7D5-C62A852EF1DF}" transitionDur="1000">
                      <p166:blipFill xmlns:p166="http://schemas.microsoft.com/office/powerpoint/2016/6/main">
                        <a:blip r:embed="rId8"/>
                        <a:stretch>
                          <a:fillRect/>
                        </a:stretch>
                      </p166:blipFill>
                      <p166:spPr xmlns:p166="http://schemas.microsoft.com/office/powerpoint/2016/6/main">
                        <a:xfrm>
                          <a:off x="5688852" y="5903196"/>
                          <a:ext cx="4710619" cy="2649723"/>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DE33215-363D-8C58-2E7C-8C7FE9DA3621}"/>
                  </a:ext>
                </a:extLst>
              </p:cNvPr>
              <p:cNvGrpSpPr>
                <a:grpSpLocks noGrp="1" noUngrp="1" noRot="1" noChangeAspect="1" noMove="1" noResize="1"/>
              </p:cNvGrpSpPr>
              <p:nvPr/>
            </p:nvGrpSpPr>
            <p:grpSpPr>
              <a:xfrm>
                <a:off x="1113971" y="1104899"/>
                <a:ext cx="16060058" cy="8832413"/>
                <a:chOff x="1113971" y="1104899"/>
                <a:chExt cx="16060058" cy="8832413"/>
              </a:xfrm>
            </p:grpSpPr>
            <p:pic>
              <p:nvPicPr>
                <p:cNvPr id="2" name="Picture 2">
                  <a:hlinkClick r:id="rId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901424" y="1369873"/>
                  <a:ext cx="4710619" cy="2649723"/>
                </a:xfrm>
                <a:prstGeom prst="rect">
                  <a:avLst/>
                </a:prstGeom>
                <a:ln w="3175">
                  <a:solidFill>
                    <a:prstClr val="ltGray"/>
                  </a:solidFill>
                </a:ln>
              </p:spPr>
            </p:pic>
            <p:pic>
              <p:nvPicPr>
                <p:cNvPr id="3" name="Picture 3">
                  <a:hlinkClick r:id="rId1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788691" y="1369873"/>
                  <a:ext cx="4710619" cy="2649723"/>
                </a:xfrm>
                <a:prstGeom prst="rect">
                  <a:avLst/>
                </a:prstGeom>
                <a:ln w="3175">
                  <a:solidFill>
                    <a:prstClr val="ltGray"/>
                  </a:solidFill>
                </a:ln>
              </p:spPr>
            </p:pic>
            <p:pic>
              <p:nvPicPr>
                <p:cNvPr id="4" name="Picture 4">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1675958" y="1369873"/>
                  <a:ext cx="4710619" cy="2649723"/>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901424" y="4196244"/>
                  <a:ext cx="4710619" cy="2649723"/>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6788691" y="4196244"/>
                  <a:ext cx="4710619" cy="2649723"/>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1675958" y="4196244"/>
                  <a:ext cx="4710619" cy="2649723"/>
                </a:xfrm>
                <a:prstGeom prst="rect">
                  <a:avLst/>
                </a:prstGeom>
                <a:ln w="3175">
                  <a:solidFill>
                    <a:prstClr val="ltGray"/>
                  </a:solidFill>
                </a:ln>
              </p:spPr>
            </p:pic>
            <p:pic>
              <p:nvPicPr>
                <p:cNvPr id="10" name="Picture 10">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802823" y="7008095"/>
                  <a:ext cx="4710619" cy="2649723"/>
                </a:xfrm>
                <a:prstGeom prst="rect">
                  <a:avLst/>
                </a:prstGeom>
                <a:ln w="3175">
                  <a:solidFill>
                    <a:prstClr val="ltGray"/>
                  </a:solidFill>
                </a:ln>
              </p:spPr>
            </p:pic>
          </p:grpSp>
        </mc:Fallback>
      </mc:AlternateContent>
      <p:sp>
        <p:nvSpPr>
          <p:cNvPr id="6" name="Rectangle 5">
            <a:extLst>
              <a:ext uri="{FF2B5EF4-FFF2-40B4-BE49-F238E27FC236}">
                <a16:creationId xmlns:a16="http://schemas.microsoft.com/office/drawing/2014/main" id="{69F3C5A4-4BF7-FCF6-C903-6009CDB31703}"/>
              </a:ext>
            </a:extLst>
          </p:cNvPr>
          <p:cNvSpPr/>
          <p:nvPr/>
        </p:nvSpPr>
        <p:spPr>
          <a:xfrm>
            <a:off x="0" y="0"/>
            <a:ext cx="18288000" cy="11049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DM Sans Bold" charset="0"/>
              </a:rPr>
              <a:t>SLIDE SUMMARY</a:t>
            </a:r>
            <a:endParaRPr lang="en-IN" sz="6600" dirty="0">
              <a:latin typeface="DM Sans Bold" charset="0"/>
            </a:endParaRPr>
          </a:p>
        </p:txBody>
      </p:sp>
    </p:spTree>
    <p:extLst>
      <p:ext uri="{BB962C8B-B14F-4D97-AF65-F5344CB8AC3E}">
        <p14:creationId xmlns:p14="http://schemas.microsoft.com/office/powerpoint/2010/main" val="2294973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DM Sans Bold"/>
              </a:rPr>
              <a:t>UNIVARIATE ANALYSIS</a:t>
            </a:r>
          </a:p>
        </p:txBody>
      </p:sp>
      <p:pic>
        <p:nvPicPr>
          <p:cNvPr id="17" name="Picture 16">
            <a:extLst>
              <a:ext uri="{FF2B5EF4-FFF2-40B4-BE49-F238E27FC236}">
                <a16:creationId xmlns:a16="http://schemas.microsoft.com/office/drawing/2014/main" id="{DF599586-F1F1-5752-3968-B0046783CA93}"/>
              </a:ext>
            </a:extLst>
          </p:cNvPr>
          <p:cNvPicPr>
            <a:picLocks noChangeAspect="1"/>
          </p:cNvPicPr>
          <p:nvPr/>
        </p:nvPicPr>
        <p:blipFill>
          <a:blip r:embed="rId2"/>
          <a:stretch>
            <a:fillRect/>
          </a:stretch>
        </p:blipFill>
        <p:spPr>
          <a:xfrm>
            <a:off x="7568375" y="1341543"/>
            <a:ext cx="3505504" cy="4465707"/>
          </a:xfrm>
          <a:prstGeom prst="rect">
            <a:avLst/>
          </a:prstGeom>
        </p:spPr>
      </p:pic>
      <p:pic>
        <p:nvPicPr>
          <p:cNvPr id="21" name="Picture 20">
            <a:extLst>
              <a:ext uri="{FF2B5EF4-FFF2-40B4-BE49-F238E27FC236}">
                <a16:creationId xmlns:a16="http://schemas.microsoft.com/office/drawing/2014/main" id="{9151ECE1-3A58-8353-7A75-2AABC8265407}"/>
              </a:ext>
            </a:extLst>
          </p:cNvPr>
          <p:cNvPicPr>
            <a:picLocks noChangeAspect="1"/>
          </p:cNvPicPr>
          <p:nvPr/>
        </p:nvPicPr>
        <p:blipFill>
          <a:blip r:embed="rId3"/>
          <a:stretch>
            <a:fillRect/>
          </a:stretch>
        </p:blipFill>
        <p:spPr>
          <a:xfrm>
            <a:off x="4100975" y="1341543"/>
            <a:ext cx="3467400" cy="4077053"/>
          </a:xfrm>
          <a:prstGeom prst="rect">
            <a:avLst/>
          </a:prstGeom>
        </p:spPr>
      </p:pic>
      <p:pic>
        <p:nvPicPr>
          <p:cNvPr id="25" name="Picture 24">
            <a:extLst>
              <a:ext uri="{FF2B5EF4-FFF2-40B4-BE49-F238E27FC236}">
                <a16:creationId xmlns:a16="http://schemas.microsoft.com/office/drawing/2014/main" id="{4D0F40BE-FDB4-A88B-501D-3E79358CE9DC}"/>
              </a:ext>
            </a:extLst>
          </p:cNvPr>
          <p:cNvPicPr>
            <a:picLocks noChangeAspect="1"/>
          </p:cNvPicPr>
          <p:nvPr/>
        </p:nvPicPr>
        <p:blipFill>
          <a:blip r:embed="rId4"/>
          <a:stretch>
            <a:fillRect/>
          </a:stretch>
        </p:blipFill>
        <p:spPr>
          <a:xfrm>
            <a:off x="11371118" y="1313133"/>
            <a:ext cx="3535986" cy="4351397"/>
          </a:xfrm>
          <a:prstGeom prst="rect">
            <a:avLst/>
          </a:prstGeom>
        </p:spPr>
      </p:pic>
      <p:pic>
        <p:nvPicPr>
          <p:cNvPr id="2" name="Picture 1">
            <a:extLst>
              <a:ext uri="{FF2B5EF4-FFF2-40B4-BE49-F238E27FC236}">
                <a16:creationId xmlns:a16="http://schemas.microsoft.com/office/drawing/2014/main" id="{E89DEE13-695B-A2C3-0147-9BE557AE0110}"/>
              </a:ext>
            </a:extLst>
          </p:cNvPr>
          <p:cNvPicPr>
            <a:picLocks noChangeAspect="1"/>
          </p:cNvPicPr>
          <p:nvPr/>
        </p:nvPicPr>
        <p:blipFill>
          <a:blip r:embed="rId5"/>
          <a:stretch>
            <a:fillRect/>
          </a:stretch>
        </p:blipFill>
        <p:spPr>
          <a:xfrm>
            <a:off x="3765632" y="5807250"/>
            <a:ext cx="10604350" cy="4479750"/>
          </a:xfrm>
          <a:prstGeom prst="rect">
            <a:avLst/>
          </a:prstGeom>
        </p:spPr>
      </p:pic>
    </p:spTree>
    <p:extLst>
      <p:ext uri="{BB962C8B-B14F-4D97-AF65-F5344CB8AC3E}">
        <p14:creationId xmlns:p14="http://schemas.microsoft.com/office/powerpoint/2010/main" val="3652148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UNIVARIATE ANALYSIS :  CHARGED OFFS VS M/Y</a:t>
            </a:r>
          </a:p>
        </p:txBody>
      </p:sp>
      <p:sp>
        <p:nvSpPr>
          <p:cNvPr id="2" name="Rectangle 1">
            <a:extLst>
              <a:ext uri="{FF2B5EF4-FFF2-40B4-BE49-F238E27FC236}">
                <a16:creationId xmlns:a16="http://schemas.microsoft.com/office/drawing/2014/main" id="{45282C8D-5495-B06D-513C-58A068E91EB9}"/>
              </a:ext>
            </a:extLst>
          </p:cNvPr>
          <p:cNvSpPr/>
          <p:nvPr/>
        </p:nvSpPr>
        <p:spPr>
          <a:xfrm>
            <a:off x="506374" y="1395640"/>
            <a:ext cx="17273626" cy="2131332"/>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Charged off loans are mostly issued in the last quarter of the year.</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highest number of charged off loans are issued in 2011. There is a stead increase in the charged off loans year after year.</a:t>
            </a:r>
          </a:p>
        </p:txBody>
      </p:sp>
      <p:pic>
        <p:nvPicPr>
          <p:cNvPr id="2050" name="Picture 2">
            <a:extLst>
              <a:ext uri="{FF2B5EF4-FFF2-40B4-BE49-F238E27FC236}">
                <a16:creationId xmlns:a16="http://schemas.microsoft.com/office/drawing/2014/main" id="{B02C3AC0-614F-896E-D36F-C72AA0C77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666" y="4046312"/>
            <a:ext cx="15058669" cy="5039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351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UNIVARIATE ANALYSIS :  FULLY PAID VS M/Y</a:t>
            </a:r>
          </a:p>
        </p:txBody>
      </p:sp>
      <p:sp>
        <p:nvSpPr>
          <p:cNvPr id="2" name="Rectangle 1">
            <a:extLst>
              <a:ext uri="{FF2B5EF4-FFF2-40B4-BE49-F238E27FC236}">
                <a16:creationId xmlns:a16="http://schemas.microsoft.com/office/drawing/2014/main" id="{45282C8D-5495-B06D-513C-58A068E91EB9}"/>
              </a:ext>
            </a:extLst>
          </p:cNvPr>
          <p:cNvSpPr/>
          <p:nvPr/>
        </p:nvSpPr>
        <p:spPr>
          <a:xfrm>
            <a:off x="506374" y="1395639"/>
            <a:ext cx="17273626" cy="197167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Fully paid loans are mostly issued in the last quarter of the year.</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highest number of charged off loans are issued in 2011. There is a stead increase in the charged off loans year after year.</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No solid conclusion/s can be made since both fully paid and charged off loans have similar characteristics.</a:t>
            </a:r>
          </a:p>
        </p:txBody>
      </p:sp>
      <p:pic>
        <p:nvPicPr>
          <p:cNvPr id="4" name="Picture 3">
            <a:extLst>
              <a:ext uri="{FF2B5EF4-FFF2-40B4-BE49-F238E27FC236}">
                <a16:creationId xmlns:a16="http://schemas.microsoft.com/office/drawing/2014/main" id="{92B37C2A-C58B-0D9C-2FB5-619D68BE3282}"/>
              </a:ext>
            </a:extLst>
          </p:cNvPr>
          <p:cNvPicPr>
            <a:picLocks noChangeAspect="1"/>
          </p:cNvPicPr>
          <p:nvPr/>
        </p:nvPicPr>
        <p:blipFill>
          <a:blip r:embed="rId2"/>
          <a:stretch>
            <a:fillRect/>
          </a:stretch>
        </p:blipFill>
        <p:spPr>
          <a:xfrm>
            <a:off x="1055970" y="4093032"/>
            <a:ext cx="16176061" cy="5413828"/>
          </a:xfrm>
          <a:prstGeom prst="rect">
            <a:avLst/>
          </a:prstGeom>
        </p:spPr>
      </p:pic>
    </p:spTree>
    <p:extLst>
      <p:ext uri="{BB962C8B-B14F-4D97-AF65-F5344CB8AC3E}">
        <p14:creationId xmlns:p14="http://schemas.microsoft.com/office/powerpoint/2010/main" val="1393390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800" dirty="0">
                <a:latin typeface="DM Sans Bold"/>
              </a:rPr>
              <a:t>UNIVARIATE ANALYSIS :  CHARGED OFFS VS ISSUE YEAR</a:t>
            </a:r>
          </a:p>
        </p:txBody>
      </p:sp>
      <p:pic>
        <p:nvPicPr>
          <p:cNvPr id="10" name="Picture 9" descr="A graph of a number of different colored bars&#10;&#10;Description automatically generated">
            <a:extLst>
              <a:ext uri="{FF2B5EF4-FFF2-40B4-BE49-F238E27FC236}">
                <a16:creationId xmlns:a16="http://schemas.microsoft.com/office/drawing/2014/main" id="{92ED662E-1333-3B8E-536D-85F970392B5E}"/>
              </a:ext>
            </a:extLst>
          </p:cNvPr>
          <p:cNvPicPr>
            <a:picLocks noChangeAspect="1"/>
          </p:cNvPicPr>
          <p:nvPr/>
        </p:nvPicPr>
        <p:blipFill>
          <a:blip r:embed="rId2"/>
          <a:stretch>
            <a:fillRect/>
          </a:stretch>
        </p:blipFill>
        <p:spPr>
          <a:xfrm>
            <a:off x="6818460" y="876300"/>
            <a:ext cx="10606251" cy="8212258"/>
          </a:xfrm>
          <a:prstGeom prst="rect">
            <a:avLst/>
          </a:prstGeom>
        </p:spPr>
      </p:pic>
      <p:sp>
        <p:nvSpPr>
          <p:cNvPr id="2" name="Rectangle 1">
            <a:extLst>
              <a:ext uri="{FF2B5EF4-FFF2-40B4-BE49-F238E27FC236}">
                <a16:creationId xmlns:a16="http://schemas.microsoft.com/office/drawing/2014/main" id="{98633837-63DF-D828-6648-239EF8EB1B0F}"/>
              </a:ext>
            </a:extLst>
          </p:cNvPr>
          <p:cNvSpPr/>
          <p:nvPr/>
        </p:nvSpPr>
        <p:spPr>
          <a:xfrm>
            <a:off x="394951" y="1250497"/>
            <a:ext cx="4606160" cy="2131332"/>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 2011 year observed major charged offs applicants</a:t>
            </a:r>
          </a:p>
        </p:txBody>
      </p:sp>
    </p:spTree>
    <p:extLst>
      <p:ext uri="{BB962C8B-B14F-4D97-AF65-F5344CB8AC3E}">
        <p14:creationId xmlns:p14="http://schemas.microsoft.com/office/powerpoint/2010/main" val="2793541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dirty="0">
                <a:latin typeface="DM Sans Bold"/>
              </a:rPr>
              <a:t>UNIVARIATE ANALYSIS :  CHARGED OFFS VS INTEREST RATE</a:t>
            </a:r>
          </a:p>
        </p:txBody>
      </p:sp>
      <p:pic>
        <p:nvPicPr>
          <p:cNvPr id="2" name="Picture 1" descr="A graph of blue bars&#10;&#10;Description automatically generated">
            <a:extLst>
              <a:ext uri="{FF2B5EF4-FFF2-40B4-BE49-F238E27FC236}">
                <a16:creationId xmlns:a16="http://schemas.microsoft.com/office/drawing/2014/main" id="{C3C31E08-5966-03C2-C4FE-351D440DCA25}"/>
              </a:ext>
            </a:extLst>
          </p:cNvPr>
          <p:cNvPicPr>
            <a:picLocks noChangeAspect="1"/>
          </p:cNvPicPr>
          <p:nvPr/>
        </p:nvPicPr>
        <p:blipFill>
          <a:blip r:embed="rId2"/>
          <a:stretch>
            <a:fillRect/>
          </a:stretch>
        </p:blipFill>
        <p:spPr>
          <a:xfrm>
            <a:off x="7495316" y="1204880"/>
            <a:ext cx="10212112" cy="7877240"/>
          </a:xfrm>
          <a:prstGeom prst="rect">
            <a:avLst/>
          </a:prstGeom>
        </p:spPr>
      </p:pic>
      <p:sp>
        <p:nvSpPr>
          <p:cNvPr id="4" name="Rectangle 3">
            <a:extLst>
              <a:ext uri="{FF2B5EF4-FFF2-40B4-BE49-F238E27FC236}">
                <a16:creationId xmlns:a16="http://schemas.microsoft.com/office/drawing/2014/main" id="{7A46567B-C95E-106E-8E6A-D7169E896C6C}"/>
              </a:ext>
            </a:extLst>
          </p:cNvPr>
          <p:cNvSpPr/>
          <p:nvPr/>
        </p:nvSpPr>
        <p:spPr>
          <a:xfrm>
            <a:off x="506374" y="1395640"/>
            <a:ext cx="4606160" cy="2131332"/>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 Major Charge Offs are seen with Interest rate 12.5 to 16 percentage.</a:t>
            </a:r>
          </a:p>
        </p:txBody>
      </p:sp>
    </p:spTree>
    <p:extLst>
      <p:ext uri="{BB962C8B-B14F-4D97-AF65-F5344CB8AC3E}">
        <p14:creationId xmlns:p14="http://schemas.microsoft.com/office/powerpoint/2010/main" val="3046070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800" dirty="0">
                <a:latin typeface="DM Sans Bold"/>
              </a:rPr>
              <a:t>UNIVARIATE ANALYSIS:  CHARGED OFFS VS PURPOSE </a:t>
            </a:r>
          </a:p>
        </p:txBody>
      </p:sp>
      <p:pic>
        <p:nvPicPr>
          <p:cNvPr id="6" name="Picture 5">
            <a:extLst>
              <a:ext uri="{FF2B5EF4-FFF2-40B4-BE49-F238E27FC236}">
                <a16:creationId xmlns:a16="http://schemas.microsoft.com/office/drawing/2014/main" id="{7446E08A-1B25-96B5-3580-014892231E18}"/>
              </a:ext>
            </a:extLst>
          </p:cNvPr>
          <p:cNvPicPr>
            <a:picLocks noChangeAspect="1"/>
          </p:cNvPicPr>
          <p:nvPr/>
        </p:nvPicPr>
        <p:blipFill>
          <a:blip r:embed="rId2"/>
          <a:stretch>
            <a:fillRect/>
          </a:stretch>
        </p:blipFill>
        <p:spPr>
          <a:xfrm>
            <a:off x="8383315" y="1011952"/>
            <a:ext cx="9561786" cy="8499578"/>
          </a:xfrm>
          <a:prstGeom prst="rect">
            <a:avLst/>
          </a:prstGeom>
        </p:spPr>
      </p:pic>
      <p:sp>
        <p:nvSpPr>
          <p:cNvPr id="2" name="Rectangle 1">
            <a:extLst>
              <a:ext uri="{FF2B5EF4-FFF2-40B4-BE49-F238E27FC236}">
                <a16:creationId xmlns:a16="http://schemas.microsoft.com/office/drawing/2014/main" id="{5F1D0E08-C3AB-7B09-B4D6-4CE51CF8E30F}"/>
              </a:ext>
            </a:extLst>
          </p:cNvPr>
          <p:cNvSpPr/>
          <p:nvPr/>
        </p:nvSpPr>
        <p:spPr>
          <a:xfrm>
            <a:off x="342899" y="1206954"/>
            <a:ext cx="7461969" cy="2247446"/>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 Major Charge Offs are observed with Applicants with Purpose Debt Consolidation</a:t>
            </a:r>
          </a:p>
        </p:txBody>
      </p:sp>
    </p:spTree>
    <p:extLst>
      <p:ext uri="{BB962C8B-B14F-4D97-AF65-F5344CB8AC3E}">
        <p14:creationId xmlns:p14="http://schemas.microsoft.com/office/powerpoint/2010/main" val="3799411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dirty="0">
                <a:latin typeface="DM Sans Bold"/>
              </a:rPr>
              <a:t>UNIVARIATE ANALYSIS :  Charged Offs vs Home Ownership</a:t>
            </a:r>
          </a:p>
        </p:txBody>
      </p:sp>
      <p:pic>
        <p:nvPicPr>
          <p:cNvPr id="4" name="Picture 3" descr="A graph of a home ownership&#10;&#10;Description automatically generated">
            <a:extLst>
              <a:ext uri="{FF2B5EF4-FFF2-40B4-BE49-F238E27FC236}">
                <a16:creationId xmlns:a16="http://schemas.microsoft.com/office/drawing/2014/main" id="{2BE988F9-442A-A55E-B433-CF74B42BE4DB}"/>
              </a:ext>
            </a:extLst>
          </p:cNvPr>
          <p:cNvPicPr>
            <a:picLocks noChangeAspect="1"/>
          </p:cNvPicPr>
          <p:nvPr/>
        </p:nvPicPr>
        <p:blipFill>
          <a:blip r:embed="rId2"/>
          <a:stretch>
            <a:fillRect/>
          </a:stretch>
        </p:blipFill>
        <p:spPr>
          <a:xfrm>
            <a:off x="7181193" y="935499"/>
            <a:ext cx="10901855" cy="8396296"/>
          </a:xfrm>
          <a:prstGeom prst="rect">
            <a:avLst/>
          </a:prstGeom>
        </p:spPr>
      </p:pic>
      <p:sp>
        <p:nvSpPr>
          <p:cNvPr id="2" name="Rectangle 1">
            <a:extLst>
              <a:ext uri="{FF2B5EF4-FFF2-40B4-BE49-F238E27FC236}">
                <a16:creationId xmlns:a16="http://schemas.microsoft.com/office/drawing/2014/main" id="{43B05CD2-02CE-442B-C061-583D8840A49A}"/>
              </a:ext>
            </a:extLst>
          </p:cNvPr>
          <p:cNvSpPr/>
          <p:nvPr/>
        </p:nvSpPr>
        <p:spPr>
          <a:xfrm>
            <a:off x="506374" y="1395640"/>
            <a:ext cx="5996026" cy="2378074"/>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 Major Charge Offs are seen with Rented and Mortgaged Ownership Applicants</a:t>
            </a:r>
          </a:p>
        </p:txBody>
      </p:sp>
    </p:spTree>
    <p:extLst>
      <p:ext uri="{BB962C8B-B14F-4D97-AF65-F5344CB8AC3E}">
        <p14:creationId xmlns:p14="http://schemas.microsoft.com/office/powerpoint/2010/main" val="1926349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UNIVARIATE ANALYSIS :  CHARGED OFFS VS TERM</a:t>
            </a:r>
          </a:p>
        </p:txBody>
      </p:sp>
      <p:pic>
        <p:nvPicPr>
          <p:cNvPr id="5" name="Picture 4" descr="A graph with blue and white bars&#10;&#10;Description automatically generated">
            <a:extLst>
              <a:ext uri="{FF2B5EF4-FFF2-40B4-BE49-F238E27FC236}">
                <a16:creationId xmlns:a16="http://schemas.microsoft.com/office/drawing/2014/main" id="{6D105E2C-6632-3DD6-DAFD-2446042E00D3}"/>
              </a:ext>
            </a:extLst>
          </p:cNvPr>
          <p:cNvPicPr>
            <a:picLocks noChangeAspect="1"/>
          </p:cNvPicPr>
          <p:nvPr/>
        </p:nvPicPr>
        <p:blipFill>
          <a:blip r:embed="rId2"/>
          <a:stretch>
            <a:fillRect/>
          </a:stretch>
        </p:blipFill>
        <p:spPr>
          <a:xfrm>
            <a:off x="6696090" y="1095936"/>
            <a:ext cx="10724493" cy="7652253"/>
          </a:xfrm>
          <a:prstGeom prst="rect">
            <a:avLst/>
          </a:prstGeom>
        </p:spPr>
      </p:pic>
      <p:sp>
        <p:nvSpPr>
          <p:cNvPr id="2" name="Rectangle 1">
            <a:extLst>
              <a:ext uri="{FF2B5EF4-FFF2-40B4-BE49-F238E27FC236}">
                <a16:creationId xmlns:a16="http://schemas.microsoft.com/office/drawing/2014/main" id="{45282C8D-5495-B06D-513C-58A068E91EB9}"/>
              </a:ext>
            </a:extLst>
          </p:cNvPr>
          <p:cNvSpPr/>
          <p:nvPr/>
        </p:nvSpPr>
        <p:spPr>
          <a:xfrm>
            <a:off x="506374" y="1395640"/>
            <a:ext cx="4606160" cy="2131332"/>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 Major Charge Offs are seen with Applicants taking 36 Months as the loan term</a:t>
            </a:r>
          </a:p>
        </p:txBody>
      </p:sp>
    </p:spTree>
    <p:extLst>
      <p:ext uri="{BB962C8B-B14F-4D97-AF65-F5344CB8AC3E}">
        <p14:creationId xmlns:p14="http://schemas.microsoft.com/office/powerpoint/2010/main" val="526117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5264601"/>
            <a:ext cx="14706599" cy="2223831"/>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dirty="0">
                <a:solidFill>
                  <a:schemeClr val="bg1"/>
                </a:solidFill>
                <a:latin typeface="DM Sans"/>
              </a:rPr>
              <a:t>The objective of this section is to conduct bivariate analysis and identify combinations of driver variables relevant to the business objective</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028700"/>
            <a:ext cx="12420600" cy="37338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ANALYSIS : BIVARIATE ANALYSIS</a:t>
            </a:r>
          </a:p>
        </p:txBody>
      </p:sp>
    </p:spTree>
    <p:extLst>
      <p:ext uri="{BB962C8B-B14F-4D97-AF65-F5344CB8AC3E}">
        <p14:creationId xmlns:p14="http://schemas.microsoft.com/office/powerpoint/2010/main" val="1717800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BIVARIATE ANALYSIS :  CORRELATION MATRIX</a:t>
            </a:r>
          </a:p>
        </p:txBody>
      </p:sp>
      <p:sp>
        <p:nvSpPr>
          <p:cNvPr id="2" name="Rectangle 1">
            <a:extLst>
              <a:ext uri="{FF2B5EF4-FFF2-40B4-BE49-F238E27FC236}">
                <a16:creationId xmlns:a16="http://schemas.microsoft.com/office/drawing/2014/main" id="{45282C8D-5495-B06D-513C-58A068E91EB9}"/>
              </a:ext>
            </a:extLst>
          </p:cNvPr>
          <p:cNvSpPr/>
          <p:nvPr/>
        </p:nvSpPr>
        <p:spPr>
          <a:xfrm>
            <a:off x="293834" y="1385888"/>
            <a:ext cx="8213312" cy="751522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000" dirty="0" err="1">
                <a:solidFill>
                  <a:schemeClr val="tx1"/>
                </a:solidFill>
                <a:latin typeface="DM Sans" pitchFamily="2" charset="0"/>
                <a:ea typeface="Calibri"/>
                <a:cs typeface="Calibri"/>
              </a:rPr>
              <a:t>Obsevation</a:t>
            </a:r>
            <a:r>
              <a:rPr lang="en-US" sz="2000" dirty="0">
                <a:solidFill>
                  <a:schemeClr val="tx1"/>
                </a:solidFill>
                <a:latin typeface="DM Sans" pitchFamily="2" charset="0"/>
                <a:ea typeface="Calibri"/>
                <a:cs typeface="Calibri"/>
              </a:rPr>
              <a:t>/s and insight/s</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Positive correlation is observed between principal received to date an interest received to date, loan amount, funded amount by </a:t>
            </a:r>
            <a:r>
              <a:rPr lang="en-US" sz="2000" dirty="0" err="1">
                <a:solidFill>
                  <a:schemeClr val="tx1"/>
                </a:solidFill>
                <a:latin typeface="DM Sans" pitchFamily="2" charset="0"/>
                <a:ea typeface="Calibri"/>
                <a:cs typeface="Calibri"/>
              </a:rPr>
              <a:t>investros</a:t>
            </a:r>
            <a:r>
              <a:rPr lang="en-US" sz="2000" dirty="0">
                <a:solidFill>
                  <a:schemeClr val="tx1"/>
                </a:solidFill>
                <a:latin typeface="DM Sans" pitchFamily="2" charset="0"/>
                <a:ea typeface="Calibri"/>
                <a:cs typeface="Calibri"/>
              </a:rPr>
              <a:t> and total payment. This is expected</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There is negetive correlation between principal received to date with late fees received to date &amp; recoveries</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This means when late fees and recoveries decreases principal received will increase</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When loan amount is high </a:t>
            </a:r>
            <a:r>
              <a:rPr lang="en-US" sz="2000" dirty="0" err="1">
                <a:solidFill>
                  <a:schemeClr val="tx1"/>
                </a:solidFill>
                <a:latin typeface="DM Sans" pitchFamily="2" charset="0"/>
                <a:ea typeface="Calibri"/>
                <a:cs typeface="Calibri"/>
              </a:rPr>
              <a:t>toal</a:t>
            </a:r>
            <a:r>
              <a:rPr lang="en-US" sz="2000" dirty="0">
                <a:solidFill>
                  <a:schemeClr val="tx1"/>
                </a:solidFill>
                <a:latin typeface="DM Sans" pitchFamily="2" charset="0"/>
                <a:ea typeface="Calibri"/>
                <a:cs typeface="Calibri"/>
              </a:rPr>
              <a:t> interest received is also high. High ticket loans are </a:t>
            </a:r>
            <a:r>
              <a:rPr lang="en-US" sz="2000" dirty="0" err="1">
                <a:solidFill>
                  <a:schemeClr val="tx1"/>
                </a:solidFill>
                <a:latin typeface="DM Sans" pitchFamily="2" charset="0"/>
                <a:ea typeface="Calibri"/>
                <a:cs typeface="Calibri"/>
              </a:rPr>
              <a:t>briningin</a:t>
            </a:r>
            <a:r>
              <a:rPr lang="en-US" sz="2000" dirty="0">
                <a:solidFill>
                  <a:schemeClr val="tx1"/>
                </a:solidFill>
                <a:latin typeface="DM Sans" pitchFamily="2" charset="0"/>
                <a:ea typeface="Calibri"/>
                <a:cs typeface="Calibri"/>
              </a:rPr>
              <a:t> in more interest to the business.</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Interestingly the number of accounts/credit lines by borrower is </a:t>
            </a:r>
            <a:r>
              <a:rPr lang="en-US" sz="2000" dirty="0" err="1">
                <a:solidFill>
                  <a:schemeClr val="tx1"/>
                </a:solidFill>
                <a:latin typeface="DM Sans" pitchFamily="2" charset="0"/>
                <a:ea typeface="Calibri"/>
                <a:cs typeface="Calibri"/>
              </a:rPr>
              <a:t>negetively</a:t>
            </a:r>
            <a:r>
              <a:rPr lang="en-US" sz="2000" dirty="0">
                <a:solidFill>
                  <a:schemeClr val="tx1"/>
                </a:solidFill>
                <a:latin typeface="DM Sans" pitchFamily="2" charset="0"/>
                <a:ea typeface="Calibri"/>
                <a:cs typeface="Calibri"/>
              </a:rPr>
              <a:t> correlated to late fees received to date and interest rate.</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This means borrowers with higher number of multiple accounts are able to manage their credit better as compared to borrowers with less number of accounts.</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When funded amount by investors goes up loan amount also goes up.</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Interest rate is lesser for employees having longer </a:t>
            </a:r>
            <a:r>
              <a:rPr lang="en-US" sz="2000" dirty="0" err="1">
                <a:solidFill>
                  <a:schemeClr val="tx1"/>
                </a:solidFill>
                <a:latin typeface="DM Sans" pitchFamily="2" charset="0"/>
                <a:ea typeface="Calibri"/>
                <a:cs typeface="Calibri"/>
              </a:rPr>
              <a:t>employement</a:t>
            </a:r>
            <a:r>
              <a:rPr lang="en-US" sz="2000" dirty="0">
                <a:solidFill>
                  <a:schemeClr val="tx1"/>
                </a:solidFill>
                <a:latin typeface="DM Sans" pitchFamily="2" charset="0"/>
                <a:ea typeface="Calibri"/>
                <a:cs typeface="Calibri"/>
              </a:rPr>
              <a:t>.</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Total late fees received to date decreases as </a:t>
            </a:r>
            <a:r>
              <a:rPr lang="en-US" sz="2000" dirty="0" err="1">
                <a:solidFill>
                  <a:schemeClr val="tx1"/>
                </a:solidFill>
                <a:latin typeface="DM Sans" pitchFamily="2" charset="0"/>
                <a:ea typeface="Calibri"/>
                <a:cs typeface="Calibri"/>
              </a:rPr>
              <a:t>employement</a:t>
            </a:r>
            <a:r>
              <a:rPr lang="en-US" sz="2000" dirty="0">
                <a:solidFill>
                  <a:schemeClr val="tx1"/>
                </a:solidFill>
                <a:latin typeface="DM Sans" pitchFamily="2" charset="0"/>
                <a:ea typeface="Calibri"/>
                <a:cs typeface="Calibri"/>
              </a:rPr>
              <a:t> length increases</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Annual income is </a:t>
            </a:r>
            <a:r>
              <a:rPr lang="en-US" sz="2000" dirty="0" err="1">
                <a:solidFill>
                  <a:schemeClr val="tx1"/>
                </a:solidFill>
                <a:latin typeface="DM Sans" pitchFamily="2" charset="0"/>
                <a:ea typeface="Calibri"/>
                <a:cs typeface="Calibri"/>
              </a:rPr>
              <a:t>negetively</a:t>
            </a:r>
            <a:r>
              <a:rPr lang="en-US" sz="2000" dirty="0">
                <a:solidFill>
                  <a:schemeClr val="tx1"/>
                </a:solidFill>
                <a:latin typeface="DM Sans" pitchFamily="2" charset="0"/>
                <a:ea typeface="Calibri"/>
                <a:cs typeface="Calibri"/>
              </a:rPr>
              <a:t> correlated to debt to income ratio.</a:t>
            </a:r>
          </a:p>
        </p:txBody>
      </p:sp>
      <p:pic>
        <p:nvPicPr>
          <p:cNvPr id="4" name="Picture 3">
            <a:extLst>
              <a:ext uri="{FF2B5EF4-FFF2-40B4-BE49-F238E27FC236}">
                <a16:creationId xmlns:a16="http://schemas.microsoft.com/office/drawing/2014/main" id="{66875331-177F-EC27-E4C6-8F8AA56E19D0}"/>
              </a:ext>
            </a:extLst>
          </p:cNvPr>
          <p:cNvPicPr>
            <a:picLocks noChangeAspect="1"/>
          </p:cNvPicPr>
          <p:nvPr/>
        </p:nvPicPr>
        <p:blipFill>
          <a:blip r:embed="rId2"/>
          <a:stretch>
            <a:fillRect/>
          </a:stretch>
        </p:blipFill>
        <p:spPr>
          <a:xfrm>
            <a:off x="8715375" y="1385888"/>
            <a:ext cx="9572625" cy="7515225"/>
          </a:xfrm>
          <a:prstGeom prst="rect">
            <a:avLst/>
          </a:prstGeom>
          <a:ln w="28575">
            <a:solidFill>
              <a:schemeClr val="tx1"/>
            </a:solidFill>
          </a:ln>
        </p:spPr>
      </p:pic>
    </p:spTree>
    <p:extLst>
      <p:ext uri="{BB962C8B-B14F-4D97-AF65-F5344CB8AC3E}">
        <p14:creationId xmlns:p14="http://schemas.microsoft.com/office/powerpoint/2010/main" val="344416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2582001" y="4076700"/>
            <a:ext cx="13123998" cy="2223831"/>
          </a:xfrm>
          <a:prstGeom prst="roundRect">
            <a:avLst>
              <a:gd name="adj" fmla="val 50000"/>
            </a:avLst>
          </a:prstGeom>
          <a:solidFill>
            <a:srgbClr val="8CA9AD"/>
          </a:solidFill>
        </p:spPr>
        <p:txBody>
          <a:bodyPr lIns="0" tIns="0" rIns="0" bIns="0" rtlCol="0" anchor="t">
            <a:spAutoFit/>
          </a:bodyPr>
          <a:lstStyle/>
          <a:p>
            <a:pPr algn="ctr">
              <a:lnSpc>
                <a:spcPts val="4070"/>
              </a:lnSpc>
            </a:pPr>
            <a:r>
              <a:rPr lang="en-US" sz="3700" dirty="0">
                <a:solidFill>
                  <a:schemeClr val="bg1"/>
                </a:solidFill>
                <a:latin typeface="DM Sans"/>
              </a:rPr>
              <a:t>The objective of this section is to identify and report data quality issues and interpret and report the meanings of the variables as required</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638300"/>
            <a:ext cx="12420600" cy="24384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a:latin typeface="DM Sans Bold" charset="0"/>
              </a:rPr>
              <a:t>DATA UNDERSTANDING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dirty="0">
                <a:latin typeface="DM Sans Bold"/>
              </a:rPr>
              <a:t>BIVARIATE ANALYSIS :  CHARGED OFF LOAN CATEGORY</a:t>
            </a:r>
          </a:p>
        </p:txBody>
      </p:sp>
      <p:sp>
        <p:nvSpPr>
          <p:cNvPr id="2" name="Rectangle 1">
            <a:extLst>
              <a:ext uri="{FF2B5EF4-FFF2-40B4-BE49-F238E27FC236}">
                <a16:creationId xmlns:a16="http://schemas.microsoft.com/office/drawing/2014/main" id="{45282C8D-5495-B06D-513C-58A068E91EB9}"/>
              </a:ext>
            </a:extLst>
          </p:cNvPr>
          <p:cNvSpPr/>
          <p:nvPr/>
        </p:nvSpPr>
        <p:spPr>
          <a:xfrm>
            <a:off x="568780" y="3864880"/>
            <a:ext cx="5440134" cy="1988458"/>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Income range 0-20000 has the highest chances of being charged off.</a:t>
            </a:r>
          </a:p>
          <a:p>
            <a:pPr marL="342900" indent="-342900">
              <a:buFont typeface="Symbol" panose="05050102010706020507" pitchFamily="18" charset="2"/>
              <a:buChar char="·"/>
            </a:pPr>
            <a:endParaRPr lang="en-US" sz="2000" dirty="0">
              <a:solidFill>
                <a:schemeClr val="tx1"/>
              </a:solidFill>
              <a:latin typeface="DM Sans" pitchFamily="2" charset="0"/>
              <a:ea typeface="Calibri"/>
              <a:cs typeface="Calibri"/>
            </a:endParaRPr>
          </a:p>
        </p:txBody>
      </p:sp>
      <p:pic>
        <p:nvPicPr>
          <p:cNvPr id="3074" name="Picture 2">
            <a:extLst>
              <a:ext uri="{FF2B5EF4-FFF2-40B4-BE49-F238E27FC236}">
                <a16:creationId xmlns:a16="http://schemas.microsoft.com/office/drawing/2014/main" id="{7011911C-545A-656A-7617-349F343E8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7632" y="1611085"/>
            <a:ext cx="10433048" cy="649604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193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dirty="0">
                <a:latin typeface="DM Sans Bold"/>
              </a:rPr>
              <a:t>BIVARIATE ANALYSIS :  CHARGED OFF LOAN vs. PURPOSE</a:t>
            </a:r>
          </a:p>
        </p:txBody>
      </p:sp>
      <p:sp>
        <p:nvSpPr>
          <p:cNvPr id="2" name="Rectangle 1">
            <a:extLst>
              <a:ext uri="{FF2B5EF4-FFF2-40B4-BE49-F238E27FC236}">
                <a16:creationId xmlns:a16="http://schemas.microsoft.com/office/drawing/2014/main" id="{45282C8D-5495-B06D-513C-58A068E91EB9}"/>
              </a:ext>
            </a:extLst>
          </p:cNvPr>
          <p:cNvSpPr/>
          <p:nvPr/>
        </p:nvSpPr>
        <p:spPr>
          <a:xfrm>
            <a:off x="365580" y="1731279"/>
            <a:ext cx="5440134" cy="2710091"/>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Top three purpose leading to charge off</a:t>
            </a:r>
          </a:p>
          <a:p>
            <a:pPr marL="800100" lvl="1" indent="-342900">
              <a:buFont typeface="Symbol" panose="05050102010706020507" pitchFamily="18" charset="2"/>
              <a:buChar char="·"/>
            </a:pPr>
            <a:r>
              <a:rPr lang="en-US" sz="2400" dirty="0">
                <a:solidFill>
                  <a:schemeClr val="tx1"/>
                </a:solidFill>
                <a:latin typeface="DM Sans" pitchFamily="2" charset="0"/>
                <a:ea typeface="Calibri"/>
                <a:cs typeface="Calibri"/>
              </a:rPr>
              <a:t>Small business</a:t>
            </a:r>
          </a:p>
          <a:p>
            <a:pPr marL="800100" lvl="1" indent="-342900">
              <a:buFont typeface="Symbol" panose="05050102010706020507" pitchFamily="18" charset="2"/>
              <a:buChar char="·"/>
            </a:pPr>
            <a:r>
              <a:rPr lang="en-US" sz="2400" dirty="0">
                <a:solidFill>
                  <a:schemeClr val="tx1"/>
                </a:solidFill>
                <a:latin typeface="DM Sans" pitchFamily="2" charset="0"/>
                <a:ea typeface="Calibri"/>
                <a:cs typeface="Calibri"/>
              </a:rPr>
              <a:t>Renewable energy</a:t>
            </a:r>
          </a:p>
          <a:p>
            <a:pPr marL="800100" lvl="1" indent="-342900">
              <a:buFont typeface="Symbol" panose="05050102010706020507" pitchFamily="18" charset="2"/>
              <a:buChar char="·"/>
            </a:pPr>
            <a:r>
              <a:rPr lang="en-US" sz="2400" dirty="0">
                <a:solidFill>
                  <a:schemeClr val="tx1"/>
                </a:solidFill>
                <a:latin typeface="DM Sans" pitchFamily="2" charset="0"/>
                <a:ea typeface="Calibri"/>
                <a:cs typeface="Calibri"/>
              </a:rPr>
              <a:t>Educational</a:t>
            </a:r>
          </a:p>
        </p:txBody>
      </p:sp>
      <p:pic>
        <p:nvPicPr>
          <p:cNvPr id="4098" name="Picture 2">
            <a:extLst>
              <a:ext uri="{FF2B5EF4-FFF2-40B4-BE49-F238E27FC236}">
                <a16:creationId xmlns:a16="http://schemas.microsoft.com/office/drawing/2014/main" id="{24377A4F-6108-9710-04A7-8BD09A5F8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245" y="1731280"/>
            <a:ext cx="11325225" cy="56197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148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dirty="0">
                <a:latin typeface="DM Sans Bold"/>
              </a:rPr>
              <a:t>BIVARIATE ANALYSIS :  CHARGED OFF LOAN VS. GRADE</a:t>
            </a:r>
          </a:p>
        </p:txBody>
      </p:sp>
      <p:sp>
        <p:nvSpPr>
          <p:cNvPr id="2" name="Rectangle 1">
            <a:extLst>
              <a:ext uri="{FF2B5EF4-FFF2-40B4-BE49-F238E27FC236}">
                <a16:creationId xmlns:a16="http://schemas.microsoft.com/office/drawing/2014/main" id="{45282C8D-5495-B06D-513C-58A068E91EB9}"/>
              </a:ext>
            </a:extLst>
          </p:cNvPr>
          <p:cNvSpPr/>
          <p:nvPr/>
        </p:nvSpPr>
        <p:spPr>
          <a:xfrm>
            <a:off x="365579" y="3366406"/>
            <a:ext cx="7414077" cy="397283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Grade A borrowers have the lowest likelihood of experiencing charge-offs.</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Conversely, Grade F and Grade G borrowers face a significantly higher risk of charge-offs.</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The probability of charge-offs appears to increase as you progress from Grade A to Grade G.</a:t>
            </a:r>
          </a:p>
        </p:txBody>
      </p:sp>
      <p:pic>
        <p:nvPicPr>
          <p:cNvPr id="5122" name="Picture 2">
            <a:extLst>
              <a:ext uri="{FF2B5EF4-FFF2-40B4-BE49-F238E27FC236}">
                <a16:creationId xmlns:a16="http://schemas.microsoft.com/office/drawing/2014/main" id="{B3744AD3-968D-A739-49B1-68F831281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5526" y="1343932"/>
            <a:ext cx="9654064" cy="801778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016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latin typeface="DM Sans Bold"/>
              </a:rPr>
              <a:t>BIVARIATE ANALYSIS :  CHARGED OFF LOAN VS. SUB-GRADE</a:t>
            </a:r>
          </a:p>
        </p:txBody>
      </p:sp>
      <p:sp>
        <p:nvSpPr>
          <p:cNvPr id="2" name="Rectangle 1">
            <a:extLst>
              <a:ext uri="{FF2B5EF4-FFF2-40B4-BE49-F238E27FC236}">
                <a16:creationId xmlns:a16="http://schemas.microsoft.com/office/drawing/2014/main" id="{45282C8D-5495-B06D-513C-58A068E91EB9}"/>
              </a:ext>
            </a:extLst>
          </p:cNvPr>
          <p:cNvSpPr/>
          <p:nvPr/>
        </p:nvSpPr>
        <p:spPr>
          <a:xfrm>
            <a:off x="5436962" y="1102177"/>
            <a:ext cx="7414077" cy="2178051"/>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Sub-Grade A1 exhibits the lowest likelihood of experiencing charge-offs.</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Conversely, Sub-Grades F5 and G3 are associated with a significantly higher risk of charge-offs.</a:t>
            </a:r>
          </a:p>
        </p:txBody>
      </p:sp>
      <p:pic>
        <p:nvPicPr>
          <p:cNvPr id="4" name="Picture 3">
            <a:extLst>
              <a:ext uri="{FF2B5EF4-FFF2-40B4-BE49-F238E27FC236}">
                <a16:creationId xmlns:a16="http://schemas.microsoft.com/office/drawing/2014/main" id="{63D9A2C5-DC9A-DC3D-7E77-855B080E49A3}"/>
              </a:ext>
            </a:extLst>
          </p:cNvPr>
          <p:cNvPicPr>
            <a:picLocks noChangeAspect="1"/>
          </p:cNvPicPr>
          <p:nvPr/>
        </p:nvPicPr>
        <p:blipFill>
          <a:blip r:embed="rId2"/>
          <a:stretch>
            <a:fillRect/>
          </a:stretch>
        </p:blipFill>
        <p:spPr>
          <a:xfrm>
            <a:off x="2692400" y="3451980"/>
            <a:ext cx="12903200" cy="6402765"/>
          </a:xfrm>
          <a:prstGeom prst="rect">
            <a:avLst/>
          </a:prstGeom>
          <a:ln w="28575">
            <a:solidFill>
              <a:schemeClr val="tx1"/>
            </a:solidFill>
          </a:ln>
        </p:spPr>
      </p:pic>
    </p:spTree>
    <p:extLst>
      <p:ext uri="{BB962C8B-B14F-4D97-AF65-F5344CB8AC3E}">
        <p14:creationId xmlns:p14="http://schemas.microsoft.com/office/powerpoint/2010/main" val="3391996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latin typeface="DM Sans Bold"/>
              </a:rPr>
              <a:t>BIVARIATE ANALYSIS :  CHARGED OFF LOAN VS. SUB-GRADE</a:t>
            </a:r>
          </a:p>
        </p:txBody>
      </p:sp>
      <p:sp>
        <p:nvSpPr>
          <p:cNvPr id="2" name="Rectangle 1">
            <a:extLst>
              <a:ext uri="{FF2B5EF4-FFF2-40B4-BE49-F238E27FC236}">
                <a16:creationId xmlns:a16="http://schemas.microsoft.com/office/drawing/2014/main" id="{45282C8D-5495-B06D-513C-58A068E91EB9}"/>
              </a:ext>
            </a:extLst>
          </p:cNvPr>
          <p:cNvSpPr/>
          <p:nvPr/>
        </p:nvSpPr>
        <p:spPr>
          <a:xfrm>
            <a:off x="297544" y="1102177"/>
            <a:ext cx="17692913" cy="2178051"/>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The state of NE exhibits a very high likelihood of charge-offs, but the number of loan applications from this state is insufficient to draw meaningful conclusions.</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On the other hand, states like NV, CA, and FL show a substantial number of charge-offs across a significant volume of loan applications, indicating a noteworthy trend of charge-offs in these regions.</a:t>
            </a:r>
          </a:p>
        </p:txBody>
      </p:sp>
      <p:pic>
        <p:nvPicPr>
          <p:cNvPr id="6146" name="Picture 2">
            <a:extLst>
              <a:ext uri="{FF2B5EF4-FFF2-40B4-BE49-F238E27FC236}">
                <a16:creationId xmlns:a16="http://schemas.microsoft.com/office/drawing/2014/main" id="{E512ECD0-E9E0-6805-77D0-CCA915840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961" y="3506105"/>
            <a:ext cx="13510078" cy="6483674"/>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983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88FE21-0814-076F-1C3D-AF14E7F35F15}"/>
              </a:ext>
            </a:extLst>
          </p:cNvPr>
          <p:cNvSpPr/>
          <p:nvPr/>
        </p:nvSpPr>
        <p:spPr>
          <a:xfrm>
            <a:off x="2933700" y="1028700"/>
            <a:ext cx="12420600" cy="37338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latin typeface="DM Sans Bold" charset="0"/>
              </a:rPr>
              <a:t>DATA ANALYSIS : SEGMENTED ANALYSIS</a:t>
            </a:r>
          </a:p>
        </p:txBody>
      </p:sp>
    </p:spTree>
    <p:extLst>
      <p:ext uri="{BB962C8B-B14F-4D97-AF65-F5344CB8AC3E}">
        <p14:creationId xmlns:p14="http://schemas.microsoft.com/office/powerpoint/2010/main" val="167093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81643"/>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latin typeface="DM Sans Bold"/>
              </a:rPr>
              <a:t>SEGMENTED ANALYSIS :  LOAN STATUS, TERM, PURPOSE</a:t>
            </a:r>
          </a:p>
        </p:txBody>
      </p:sp>
      <p:sp>
        <p:nvSpPr>
          <p:cNvPr id="2" name="Rectangle 1">
            <a:extLst>
              <a:ext uri="{FF2B5EF4-FFF2-40B4-BE49-F238E27FC236}">
                <a16:creationId xmlns:a16="http://schemas.microsoft.com/office/drawing/2014/main" id="{45282C8D-5495-B06D-513C-58A068E91EB9}"/>
              </a:ext>
            </a:extLst>
          </p:cNvPr>
          <p:cNvSpPr/>
          <p:nvPr/>
        </p:nvSpPr>
        <p:spPr>
          <a:xfrm>
            <a:off x="4735286" y="7518400"/>
            <a:ext cx="8817427" cy="87630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Small business has the most loans </a:t>
            </a:r>
            <a:r>
              <a:rPr lang="en-US" sz="2400" dirty="0" err="1">
                <a:solidFill>
                  <a:schemeClr val="tx1"/>
                </a:solidFill>
                <a:latin typeface="DM Sans" pitchFamily="2" charset="0"/>
                <a:ea typeface="Calibri"/>
                <a:cs typeface="Calibri"/>
              </a:rPr>
              <a:t>defualts</a:t>
            </a:r>
            <a:r>
              <a:rPr lang="en-US" sz="2400" dirty="0">
                <a:solidFill>
                  <a:schemeClr val="tx1"/>
                </a:solidFill>
                <a:latin typeface="DM Sans" pitchFamily="2" charset="0"/>
                <a:ea typeface="Calibri"/>
                <a:cs typeface="Calibri"/>
              </a:rPr>
              <a:t>, followed by </a:t>
            </a:r>
            <a:r>
              <a:rPr lang="en-US" sz="2400" dirty="0" err="1">
                <a:solidFill>
                  <a:schemeClr val="tx1"/>
                </a:solidFill>
                <a:latin typeface="DM Sans" pitchFamily="2" charset="0"/>
                <a:ea typeface="Calibri"/>
                <a:cs typeface="Calibri"/>
              </a:rPr>
              <a:t>debt_consolidation</a:t>
            </a:r>
            <a:r>
              <a:rPr lang="en-US" sz="2400" dirty="0">
                <a:solidFill>
                  <a:schemeClr val="tx1"/>
                </a:solidFill>
                <a:latin typeface="DM Sans" pitchFamily="2" charset="0"/>
                <a:ea typeface="Calibri"/>
                <a:cs typeface="Calibri"/>
              </a:rPr>
              <a:t> for both terms.</a:t>
            </a:r>
          </a:p>
        </p:txBody>
      </p:sp>
      <p:pic>
        <p:nvPicPr>
          <p:cNvPr id="4" name="Picture 3">
            <a:extLst>
              <a:ext uri="{FF2B5EF4-FFF2-40B4-BE49-F238E27FC236}">
                <a16:creationId xmlns:a16="http://schemas.microsoft.com/office/drawing/2014/main" id="{C9703F48-5286-B7A4-5DA1-1AE1A888781F}"/>
              </a:ext>
            </a:extLst>
          </p:cNvPr>
          <p:cNvPicPr>
            <a:picLocks noChangeAspect="1"/>
          </p:cNvPicPr>
          <p:nvPr/>
        </p:nvPicPr>
        <p:blipFill>
          <a:blip r:embed="rId2"/>
          <a:stretch>
            <a:fillRect/>
          </a:stretch>
        </p:blipFill>
        <p:spPr>
          <a:xfrm>
            <a:off x="1936410" y="1138247"/>
            <a:ext cx="14415181" cy="6036563"/>
          </a:xfrm>
          <a:prstGeom prst="rect">
            <a:avLst/>
          </a:prstGeom>
          <a:ln w="38100">
            <a:solidFill>
              <a:schemeClr val="tx1"/>
            </a:solidFill>
          </a:ln>
        </p:spPr>
      </p:pic>
    </p:spTree>
    <p:extLst>
      <p:ext uri="{BB962C8B-B14F-4D97-AF65-F5344CB8AC3E}">
        <p14:creationId xmlns:p14="http://schemas.microsoft.com/office/powerpoint/2010/main" val="2800722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81643"/>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latin typeface="DM Sans Bold"/>
              </a:rPr>
              <a:t>SEGMENTED ANALYSIS :  LOAN STATUS, HOME OWNERSHIP, PURPOSE</a:t>
            </a:r>
          </a:p>
        </p:txBody>
      </p:sp>
      <p:sp>
        <p:nvSpPr>
          <p:cNvPr id="2" name="Rectangle 1">
            <a:extLst>
              <a:ext uri="{FF2B5EF4-FFF2-40B4-BE49-F238E27FC236}">
                <a16:creationId xmlns:a16="http://schemas.microsoft.com/office/drawing/2014/main" id="{45282C8D-5495-B06D-513C-58A068E91EB9}"/>
              </a:ext>
            </a:extLst>
          </p:cNvPr>
          <p:cNvSpPr/>
          <p:nvPr/>
        </p:nvSpPr>
        <p:spPr>
          <a:xfrm>
            <a:off x="4735285" y="8280622"/>
            <a:ext cx="8817427" cy="87630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Small business has the most loans defaults across home ownership segment. </a:t>
            </a:r>
          </a:p>
        </p:txBody>
      </p:sp>
      <p:pic>
        <p:nvPicPr>
          <p:cNvPr id="5" name="Picture 4">
            <a:extLst>
              <a:ext uri="{FF2B5EF4-FFF2-40B4-BE49-F238E27FC236}">
                <a16:creationId xmlns:a16="http://schemas.microsoft.com/office/drawing/2014/main" id="{51A3F8A5-D1F5-D688-7840-DAFCB96593F2}"/>
              </a:ext>
            </a:extLst>
          </p:cNvPr>
          <p:cNvPicPr>
            <a:picLocks noChangeAspect="1"/>
          </p:cNvPicPr>
          <p:nvPr/>
        </p:nvPicPr>
        <p:blipFill>
          <a:blip r:embed="rId2"/>
          <a:stretch>
            <a:fillRect/>
          </a:stretch>
        </p:blipFill>
        <p:spPr>
          <a:xfrm>
            <a:off x="1621317" y="1031645"/>
            <a:ext cx="15045364" cy="7011989"/>
          </a:xfrm>
          <a:prstGeom prst="rect">
            <a:avLst/>
          </a:prstGeom>
          <a:ln w="38100">
            <a:solidFill>
              <a:schemeClr val="tx1"/>
            </a:solidFill>
          </a:ln>
        </p:spPr>
      </p:pic>
    </p:spTree>
    <p:extLst>
      <p:ext uri="{BB962C8B-B14F-4D97-AF65-F5344CB8AC3E}">
        <p14:creationId xmlns:p14="http://schemas.microsoft.com/office/powerpoint/2010/main" val="113092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88FE21-0814-076F-1C3D-AF14E7F35F15}"/>
              </a:ext>
            </a:extLst>
          </p:cNvPr>
          <p:cNvSpPr/>
          <p:nvPr/>
        </p:nvSpPr>
        <p:spPr>
          <a:xfrm>
            <a:off x="2933700" y="3276600"/>
            <a:ext cx="12420600" cy="37338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latin typeface="DM Sans Bold" charset="0"/>
              </a:rPr>
              <a:t>RECOMMENDATIONS</a:t>
            </a:r>
          </a:p>
        </p:txBody>
      </p:sp>
    </p:spTree>
    <p:extLst>
      <p:ext uri="{BB962C8B-B14F-4D97-AF65-F5344CB8AC3E}">
        <p14:creationId xmlns:p14="http://schemas.microsoft.com/office/powerpoint/2010/main" val="4133330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11049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600" dirty="0">
                <a:latin typeface="DM Sans Bold"/>
              </a:rPr>
              <a:t>RECOMMENDATIONS</a:t>
            </a:r>
          </a:p>
        </p:txBody>
      </p:sp>
      <p:sp>
        <p:nvSpPr>
          <p:cNvPr id="7" name="Rectangle 6">
            <a:extLst>
              <a:ext uri="{FF2B5EF4-FFF2-40B4-BE49-F238E27FC236}">
                <a16:creationId xmlns:a16="http://schemas.microsoft.com/office/drawing/2014/main" id="{4A4EFC45-7986-C142-2BA0-E8B8226C6CAE}"/>
              </a:ext>
            </a:extLst>
          </p:cNvPr>
          <p:cNvSpPr/>
          <p:nvPr/>
        </p:nvSpPr>
        <p:spPr>
          <a:xfrm>
            <a:off x="718457" y="1384296"/>
            <a:ext cx="16851086" cy="801188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Based on the observations you've made from your data analysis, here are some recommendations and insights:</a:t>
            </a:r>
          </a:p>
          <a:p>
            <a:pPr marL="800100" lvl="1" indent="-342900">
              <a:buFont typeface="Symbol" panose="05050102010706020507" pitchFamily="18" charset="2"/>
              <a:buChar char="·"/>
            </a:pPr>
            <a:endParaRPr lang="en-US" sz="20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Small Business Loans: Since most defaulters are observed to be taking loans for small business purposes, it may be advisable for lenders to implement stricter screening criteria for applicants seeking loans for small businesses. This could include a more thorough assessment of the business plan and financial stability of the business.</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Higher Annual Income: The data shows that defaulters tend to have lower annual incomes. Lenders could consider setting minimum income thresholds for loan applicants to reduce the risk of default. Additionally, offering financial literacy resources to help borrowers manage their finances could be beneficial.</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Grade G and F Loans: Lenders should be cautious when approving loans with Grade G and F, as these grades are associated with higher default rates. It may be wise to limit the issuance of such loans or charge higher interest rates to compensate for the increased risk.</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Higher Interest Rates: Defaulters are more likely to have loans with interest rates greater than 16%. Lenders should be cautious about extending loans with very high-interest rates, as this may make it difficult for borrowers to meet their repayment obligations. Proper assessment of the borrower's ability to repay at such rates is crucial.</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Economic Crisis Impact: The observation that most defaulters are from the year 2011, which was a recession year, highlights the impact of economic crises on loan defaults. Lenders should consider macroeconomic factors and market conditions when assessing loan applications during economic downturns.</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Loan Term: Defaulters are more common among loans with a 36-month term. Lenders might consider offering shorter-term loans or closely monitoring loans with longer terms to mitigate the risk of default.</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Experience Level: Borrowers with no years of experience are more likely to default. Lenders should assess the stability and income potential of borrowers with limited work experience more rigorously.</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Bankruptcy Records: Borrowers with public bankruptcy records are at a higher risk of default. Lenders should exercise caution when dealing with applicants who have a history of bankruptcy and may implement stricter eligibility criteria or charge higher interest rates to mitigate the risk.</a:t>
            </a:r>
          </a:p>
        </p:txBody>
      </p:sp>
    </p:spTree>
    <p:extLst>
      <p:ext uri="{BB962C8B-B14F-4D97-AF65-F5344CB8AC3E}">
        <p14:creationId xmlns:p14="http://schemas.microsoft.com/office/powerpoint/2010/main" val="3558569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BUSINESS OBJECTIVE &amp; DATA UNDERSTANDING</a:t>
            </a:r>
            <a:endParaRPr lang="en-IN" sz="5400" dirty="0">
              <a:latin typeface="DM Sans Bold" charset="0"/>
            </a:endParaRPr>
          </a:p>
        </p:txBody>
      </p:sp>
      <p:sp>
        <p:nvSpPr>
          <p:cNvPr id="2" name="Rectangle 1">
            <a:extLst>
              <a:ext uri="{FF2B5EF4-FFF2-40B4-BE49-F238E27FC236}">
                <a16:creationId xmlns:a16="http://schemas.microsoft.com/office/drawing/2014/main" id="{74AC72BE-C016-4EF8-4741-C1390CD9A275}"/>
              </a:ext>
            </a:extLst>
          </p:cNvPr>
          <p:cNvSpPr/>
          <p:nvPr/>
        </p:nvSpPr>
        <p:spPr>
          <a:xfrm>
            <a:off x="495300" y="1250042"/>
            <a:ext cx="17297400" cy="592001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ts val="3850"/>
              </a:lnSpc>
              <a:buFont typeface="Symbol" panose="05050102010706020507" pitchFamily="18" charset="2"/>
              <a:buChar char="·"/>
            </a:pPr>
            <a:r>
              <a:rPr lang="en-US" sz="2400" dirty="0">
                <a:solidFill>
                  <a:sysClr val="windowText" lastClr="000000"/>
                </a:solidFill>
                <a:latin typeface="DM Sans"/>
              </a:rPr>
              <a:t>We are given a loan dataset from year 2007 to 2011 covering the details of all loan applicants.</a:t>
            </a:r>
          </a:p>
          <a:p>
            <a:pPr marL="342900" indent="-342900">
              <a:lnSpc>
                <a:spcPts val="3850"/>
              </a:lnSpc>
              <a:buFont typeface="Symbol" panose="05050102010706020507" pitchFamily="18" charset="2"/>
              <a:buChar char="·"/>
            </a:pPr>
            <a:endParaRPr lang="en-US" sz="2400" dirty="0">
              <a:solidFill>
                <a:sysClr val="windowText" lastClr="000000"/>
              </a:solidFill>
              <a:latin typeface="DM Sans"/>
            </a:endParaRPr>
          </a:p>
          <a:p>
            <a:pPr marL="342900" indent="-342900">
              <a:lnSpc>
                <a:spcPts val="3850"/>
              </a:lnSpc>
              <a:buFont typeface="Symbol" panose="05050102010706020507" pitchFamily="18" charset="2"/>
              <a:buChar char="·"/>
            </a:pPr>
            <a:r>
              <a:rPr lang="en-US" sz="2400" dirty="0">
                <a:solidFill>
                  <a:sysClr val="windowText" lastClr="000000"/>
                </a:solidFill>
                <a:latin typeface="DM Sans"/>
              </a:rPr>
              <a:t>The objective is to identity the loan or customer attributes which could become or are a driving factor in predicting whether a loan application can become defaulter.</a:t>
            </a:r>
          </a:p>
          <a:p>
            <a:pPr marL="342900" indent="-342900">
              <a:lnSpc>
                <a:spcPts val="3850"/>
              </a:lnSpc>
              <a:buFont typeface="Symbol" panose="05050102010706020507" pitchFamily="18" charset="2"/>
              <a:buChar char="·"/>
            </a:pPr>
            <a:endParaRPr lang="en-US" sz="2400" dirty="0">
              <a:solidFill>
                <a:sysClr val="windowText" lastClr="000000"/>
              </a:solidFill>
              <a:latin typeface="DM Sans"/>
            </a:endParaRPr>
          </a:p>
          <a:p>
            <a:pPr marL="342900" indent="-342900">
              <a:lnSpc>
                <a:spcPts val="3850"/>
              </a:lnSpc>
              <a:buFont typeface="Symbol" panose="05050102010706020507" pitchFamily="18" charset="2"/>
              <a:buChar char="·"/>
            </a:pPr>
            <a:r>
              <a:rPr lang="en-US" sz="2400" dirty="0">
                <a:solidFill>
                  <a:sysClr val="windowText" lastClr="000000"/>
                </a:solidFill>
                <a:latin typeface="DM Sans"/>
              </a:rPr>
              <a:t>All  the attributes mentioned in the loan dataset can be understood with the help of Data Dictionary.</a:t>
            </a:r>
          </a:p>
          <a:p>
            <a:pPr marL="342900" indent="-342900">
              <a:lnSpc>
                <a:spcPts val="3850"/>
              </a:lnSpc>
              <a:buFont typeface="Symbol" panose="05050102010706020507" pitchFamily="18" charset="2"/>
              <a:buChar char="·"/>
            </a:pPr>
            <a:endParaRPr lang="en-US" sz="2400" dirty="0">
              <a:solidFill>
                <a:sysClr val="windowText" lastClr="000000"/>
              </a:solidFill>
              <a:latin typeface="DM Sans"/>
            </a:endParaRPr>
          </a:p>
          <a:p>
            <a:pPr marL="342900" indent="-342900">
              <a:lnSpc>
                <a:spcPts val="3850"/>
              </a:lnSpc>
              <a:buFont typeface="Symbol" panose="05050102010706020507" pitchFamily="18" charset="2"/>
              <a:buChar char="·"/>
            </a:pPr>
            <a:r>
              <a:rPr lang="en-US" sz="2400" dirty="0">
                <a:solidFill>
                  <a:sysClr val="windowText" lastClr="000000"/>
                </a:solidFill>
                <a:latin typeface="DM Sans"/>
              </a:rPr>
              <a:t>The Loan Status attribute would be our pivot henceforth. It is categorized as Fully Paid, Current and Charged Off.  Here "Charged Off" delegates to defaulters who would have either refused to pay or ran away with the money owed.</a:t>
            </a:r>
          </a:p>
        </p:txBody>
      </p:sp>
      <p:graphicFrame>
        <p:nvGraphicFramePr>
          <p:cNvPr id="5" name="Diagram 4">
            <a:extLst>
              <a:ext uri="{FF2B5EF4-FFF2-40B4-BE49-F238E27FC236}">
                <a16:creationId xmlns:a16="http://schemas.microsoft.com/office/drawing/2014/main" id="{1A87CD29-9EA6-B9EF-3D67-72EAE4A91DF8}"/>
              </a:ext>
            </a:extLst>
          </p:cNvPr>
          <p:cNvGraphicFramePr/>
          <p:nvPr>
            <p:extLst>
              <p:ext uri="{D42A27DB-BD31-4B8C-83A1-F6EECF244321}">
                <p14:modId xmlns:p14="http://schemas.microsoft.com/office/powerpoint/2010/main" val="1673397672"/>
              </p:ext>
            </p:extLst>
          </p:nvPr>
        </p:nvGraphicFramePr>
        <p:xfrm>
          <a:off x="495300" y="7721600"/>
          <a:ext cx="17297400" cy="1460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511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11049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600" dirty="0">
                <a:latin typeface="DM Sans Bold"/>
              </a:rPr>
              <a:t>SUMMARY OF RECOMMENDATIONS</a:t>
            </a:r>
          </a:p>
        </p:txBody>
      </p:sp>
      <p:sp>
        <p:nvSpPr>
          <p:cNvPr id="7" name="Rectangle 6">
            <a:extLst>
              <a:ext uri="{FF2B5EF4-FFF2-40B4-BE49-F238E27FC236}">
                <a16:creationId xmlns:a16="http://schemas.microsoft.com/office/drawing/2014/main" id="{4A4EFC45-7986-C142-2BA0-E8B8226C6CAE}"/>
              </a:ext>
            </a:extLst>
          </p:cNvPr>
          <p:cNvSpPr/>
          <p:nvPr/>
        </p:nvSpPr>
        <p:spPr>
          <a:xfrm>
            <a:off x="1458686" y="3638097"/>
            <a:ext cx="15370628" cy="3010806"/>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DM Sans" pitchFamily="2" charset="0"/>
                <a:ea typeface="Calibri"/>
                <a:cs typeface="Calibri"/>
              </a:rPr>
              <a:t>In summary, the data analysis suggests that lenders should focus on improving their risk assessment and monitoring processes, especially for loan applicants seeking funds for small businesses, those with lower income, poor credit grades, high-interest rates, limited experience, and a history of bankruptcy. Additionally, being aware of economic conditions and their potential impact on default rates is essential for prudent lending practices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4245946" y="3130544"/>
            <a:ext cx="10620170" cy="1660526"/>
          </a:xfrm>
          <a:prstGeom prst="rect">
            <a:avLst/>
          </a:prstGeom>
        </p:spPr>
        <p:txBody>
          <a:bodyPr lIns="0" tIns="0" rIns="0" bIns="0" rtlCol="0" anchor="t">
            <a:spAutoFit/>
          </a:bodyPr>
          <a:lstStyle/>
          <a:p>
            <a:pPr algn="r">
              <a:lnSpc>
                <a:spcPts val="12500"/>
              </a:lnSpc>
            </a:pPr>
            <a:r>
              <a:rPr lang="en-US" sz="12500">
                <a:solidFill>
                  <a:srgbClr val="FFFFFF"/>
                </a:solidFill>
                <a:latin typeface="DM Sans Bold"/>
              </a:rPr>
              <a:t>THANK YOU</a:t>
            </a:r>
          </a:p>
        </p:txBody>
      </p:sp>
      <p:sp>
        <p:nvSpPr>
          <p:cNvPr id="8" name="TextBox 8"/>
          <p:cNvSpPr txBox="1"/>
          <p:nvPr/>
        </p:nvSpPr>
        <p:spPr>
          <a:xfrm>
            <a:off x="9144000" y="4819644"/>
            <a:ext cx="5722116" cy="501656"/>
          </a:xfrm>
          <a:prstGeom prst="rect">
            <a:avLst/>
          </a:prstGeom>
        </p:spPr>
        <p:txBody>
          <a:bodyPr lIns="0" tIns="0" rIns="0" bIns="0" rtlCol="0" anchor="t">
            <a:spAutoFit/>
          </a:bodyPr>
          <a:lstStyle/>
          <a:p>
            <a:pPr algn="r">
              <a:lnSpc>
                <a:spcPts val="3850"/>
              </a:lnSpc>
            </a:pPr>
            <a:r>
              <a:rPr lang="en-US" sz="3500">
                <a:solidFill>
                  <a:srgbClr val="FFFFFF"/>
                </a:solidFill>
                <a:latin typeface="DM Sans Bold"/>
              </a:rPr>
              <a:t>Have any question?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BUSINESS OBJECTIVE &amp; DATA UNDERSTANDING</a:t>
            </a:r>
          </a:p>
        </p:txBody>
      </p:sp>
      <p:pic>
        <p:nvPicPr>
          <p:cNvPr id="7" name="Picture 2" descr="Figure 1. Loan Data Set">
            <a:extLst>
              <a:ext uri="{FF2B5EF4-FFF2-40B4-BE49-F238E27FC236}">
                <a16:creationId xmlns:a16="http://schemas.microsoft.com/office/drawing/2014/main" id="{1B7E3581-46BC-8AF8-BCD8-2E55A670E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384300"/>
            <a:ext cx="17049750" cy="874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366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QUALITY ISSUES OBSERVED</a:t>
            </a:r>
            <a:endParaRPr lang="en-IN" sz="5400">
              <a:latin typeface="DM Sans Bold" charset="0"/>
            </a:endParaRPr>
          </a:p>
        </p:txBody>
      </p:sp>
      <p:sp>
        <p:nvSpPr>
          <p:cNvPr id="2" name="Rectangle 1">
            <a:extLst>
              <a:ext uri="{FF2B5EF4-FFF2-40B4-BE49-F238E27FC236}">
                <a16:creationId xmlns:a16="http://schemas.microsoft.com/office/drawing/2014/main" id="{C7F8D90B-2EA6-5F75-3DBC-BDCCB7CFC8A3}"/>
              </a:ext>
            </a:extLst>
          </p:cNvPr>
          <p:cNvSpPr/>
          <p:nvPr/>
        </p:nvSpPr>
        <p:spPr>
          <a:xfrm>
            <a:off x="457200" y="1104900"/>
            <a:ext cx="17297400" cy="251460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3850"/>
              </a:lnSpc>
            </a:pPr>
            <a:r>
              <a:rPr lang="en-US" sz="2400" dirty="0">
                <a:solidFill>
                  <a:sysClr val="windowText" lastClr="000000"/>
                </a:solidFill>
                <a:latin typeface="DM Sans"/>
              </a:rPr>
              <a:t>For this assignment, we have diligently conducted a comprehensive data quality assessment using a well-structured checklist. We systematically evaluated each column, applying a consistent set of methods and criteria. Our meticulous process involved a thorough examination of each column's data quality, and our observations and findings have been meticulously documented on the subsequent slides for your review.</a:t>
            </a:r>
          </a:p>
        </p:txBody>
      </p:sp>
      <p:pic>
        <p:nvPicPr>
          <p:cNvPr id="5" name="Picture 4">
            <a:extLst>
              <a:ext uri="{FF2B5EF4-FFF2-40B4-BE49-F238E27FC236}">
                <a16:creationId xmlns:a16="http://schemas.microsoft.com/office/drawing/2014/main" id="{A6DDF18F-E0A0-6DAA-857C-44D6E8055EE6}"/>
              </a:ext>
            </a:extLst>
          </p:cNvPr>
          <p:cNvPicPr>
            <a:picLocks noChangeAspect="1"/>
          </p:cNvPicPr>
          <p:nvPr/>
        </p:nvPicPr>
        <p:blipFill>
          <a:blip r:embed="rId2"/>
          <a:stretch>
            <a:fillRect/>
          </a:stretch>
        </p:blipFill>
        <p:spPr>
          <a:xfrm>
            <a:off x="2541627" y="3846286"/>
            <a:ext cx="13128547" cy="5793014"/>
          </a:xfrm>
          <a:prstGeom prst="rect">
            <a:avLst/>
          </a:prstGeom>
        </p:spPr>
      </p:pic>
    </p:spTree>
    <p:extLst>
      <p:ext uri="{BB962C8B-B14F-4D97-AF65-F5344CB8AC3E}">
        <p14:creationId xmlns:p14="http://schemas.microsoft.com/office/powerpoint/2010/main" val="2978180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QUALITY ISSUES OBSERVED</a:t>
            </a:r>
            <a:endParaRPr lang="en-IN" sz="5400">
              <a:latin typeface="DM Sans Bold" charset="0"/>
            </a:endParaRPr>
          </a:p>
        </p:txBody>
      </p:sp>
      <p:pic>
        <p:nvPicPr>
          <p:cNvPr id="5" name="Picture 4">
            <a:extLst>
              <a:ext uri="{FF2B5EF4-FFF2-40B4-BE49-F238E27FC236}">
                <a16:creationId xmlns:a16="http://schemas.microsoft.com/office/drawing/2014/main" id="{AFE10F3F-5734-8D8C-2036-30E92E1639C5}"/>
              </a:ext>
            </a:extLst>
          </p:cNvPr>
          <p:cNvPicPr>
            <a:picLocks noChangeAspect="1"/>
          </p:cNvPicPr>
          <p:nvPr/>
        </p:nvPicPr>
        <p:blipFill>
          <a:blip r:embed="rId2"/>
          <a:stretch>
            <a:fillRect/>
          </a:stretch>
        </p:blipFill>
        <p:spPr>
          <a:xfrm>
            <a:off x="2708095" y="1333500"/>
            <a:ext cx="12871810" cy="7696200"/>
          </a:xfrm>
          <a:prstGeom prst="rect">
            <a:avLst/>
          </a:prstGeom>
        </p:spPr>
      </p:pic>
    </p:spTree>
    <p:extLst>
      <p:ext uri="{BB962C8B-B14F-4D97-AF65-F5344CB8AC3E}">
        <p14:creationId xmlns:p14="http://schemas.microsoft.com/office/powerpoint/2010/main" val="3003224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2139043" y="4076700"/>
            <a:ext cx="14706599" cy="2223831"/>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dirty="0">
                <a:solidFill>
                  <a:schemeClr val="bg1"/>
                </a:solidFill>
                <a:latin typeface="DM Sans"/>
              </a:rPr>
              <a:t>The objective of this section is to ensure data quality,  convert data into suitable formats as needed to facilitate effective data analysis and processing</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638300"/>
            <a:ext cx="12420600" cy="24384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CLEANING</a:t>
            </a:r>
          </a:p>
        </p:txBody>
      </p:sp>
    </p:spTree>
    <p:extLst>
      <p:ext uri="{BB962C8B-B14F-4D97-AF65-F5344CB8AC3E}">
        <p14:creationId xmlns:p14="http://schemas.microsoft.com/office/powerpoint/2010/main" val="1118249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atin typeface="DM Sans Bold" charset="0"/>
              </a:rPr>
              <a:t>SUMMARY DATA CLEANING</a:t>
            </a:r>
            <a:endParaRPr lang="en-IN" sz="5400" dirty="0">
              <a:latin typeface="DM Sans Bold" charset="0"/>
            </a:endParaRPr>
          </a:p>
        </p:txBody>
      </p:sp>
      <p:sp>
        <p:nvSpPr>
          <p:cNvPr id="2" name="Rectangle 1">
            <a:extLst>
              <a:ext uri="{FF2B5EF4-FFF2-40B4-BE49-F238E27FC236}">
                <a16:creationId xmlns:a16="http://schemas.microsoft.com/office/drawing/2014/main" id="{EE0D5D26-E410-ABED-19BA-7712559B93A3}"/>
              </a:ext>
            </a:extLst>
          </p:cNvPr>
          <p:cNvSpPr/>
          <p:nvPr/>
        </p:nvSpPr>
        <p:spPr>
          <a:xfrm>
            <a:off x="495300" y="1729013"/>
            <a:ext cx="17297400" cy="592001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3200" dirty="0">
                <a:solidFill>
                  <a:schemeClr val="tx1"/>
                </a:solidFill>
                <a:latin typeface="DM Sans" pitchFamily="2" charset="0"/>
                <a:ea typeface="Calibri"/>
                <a:cs typeface="Calibri"/>
              </a:rPr>
              <a:t>Missing Data Identification:</a:t>
            </a:r>
          </a:p>
          <a:p>
            <a:pPr marL="800100" lvl="1" indent="-342900">
              <a:buFont typeface="Symbol" panose="05050102010706020507" pitchFamily="18" charset="2"/>
              <a:buChar char="·"/>
            </a:pPr>
            <a:r>
              <a:rPr lang="en-US" sz="3200" dirty="0">
                <a:solidFill>
                  <a:schemeClr val="tx1"/>
                </a:solidFill>
                <a:latin typeface="DM Sans" pitchFamily="2" charset="0"/>
                <a:ea typeface="Calibri"/>
                <a:cs typeface="Calibri"/>
              </a:rPr>
              <a:t>Uncovered rows or columns with missing values.</a:t>
            </a:r>
          </a:p>
          <a:p>
            <a:pPr marL="800100" lvl="1" indent="-342900">
              <a:buFont typeface="Symbol" panose="05050102010706020507" pitchFamily="18" charset="2"/>
              <a:buChar char="·"/>
            </a:pPr>
            <a:r>
              <a:rPr lang="en-US" sz="3200" dirty="0">
                <a:solidFill>
                  <a:schemeClr val="tx1"/>
                </a:solidFill>
                <a:latin typeface="DM Sans" pitchFamily="2" charset="0"/>
                <a:ea typeface="Calibri"/>
                <a:cs typeface="Calibri"/>
              </a:rPr>
              <a:t>Discovered rows or columns with over 50% of their values as null.</a:t>
            </a:r>
          </a:p>
          <a:p>
            <a:pPr marL="342900" indent="-342900">
              <a:buFont typeface="Symbol" panose="05050102010706020507" pitchFamily="18" charset="2"/>
              <a:buChar char="·"/>
            </a:pPr>
            <a:r>
              <a:rPr lang="en-US" sz="3200" dirty="0">
                <a:solidFill>
                  <a:schemeClr val="tx1"/>
                </a:solidFill>
                <a:latin typeface="DM Sans" pitchFamily="2" charset="0"/>
                <a:ea typeface="Calibri"/>
                <a:cs typeface="Calibri"/>
              </a:rPr>
              <a:t>Uniformity Observation:</a:t>
            </a:r>
          </a:p>
          <a:p>
            <a:pPr marL="800100" lvl="1" indent="-342900">
              <a:buFont typeface="Symbol" panose="05050102010706020507" pitchFamily="18" charset="2"/>
              <a:buChar char="·"/>
            </a:pPr>
            <a:r>
              <a:rPr lang="en-US" sz="3200" dirty="0">
                <a:solidFill>
                  <a:schemeClr val="tx1"/>
                </a:solidFill>
                <a:latin typeface="DM Sans" pitchFamily="2" charset="0"/>
                <a:ea typeface="Calibri"/>
                <a:cs typeface="Calibri"/>
              </a:rPr>
              <a:t>Identified columns with uniform values across all rows.</a:t>
            </a:r>
          </a:p>
          <a:p>
            <a:pPr marL="800100" lvl="1" indent="-342900">
              <a:buFont typeface="Symbol" panose="05050102010706020507" pitchFamily="18" charset="2"/>
              <a:buChar char="·"/>
            </a:pPr>
            <a:r>
              <a:rPr lang="en-US" sz="3200" dirty="0">
                <a:solidFill>
                  <a:schemeClr val="tx1"/>
                </a:solidFill>
                <a:latin typeface="DM Sans" pitchFamily="2" charset="0"/>
                <a:ea typeface="Calibri"/>
                <a:cs typeface="Calibri"/>
              </a:rPr>
              <a:t>Recognized columns that provide no analytical value and can be excluded from further analysis.</a:t>
            </a:r>
          </a:p>
          <a:p>
            <a:pPr marL="342900" indent="-342900">
              <a:buFont typeface="Symbol" panose="05050102010706020507" pitchFamily="18" charset="2"/>
              <a:buChar char="·"/>
            </a:pPr>
            <a:r>
              <a:rPr lang="en-US" sz="3200" dirty="0">
                <a:solidFill>
                  <a:schemeClr val="tx1"/>
                </a:solidFill>
                <a:latin typeface="DM Sans" pitchFamily="2" charset="0"/>
                <a:ea typeface="Calibri"/>
                <a:cs typeface="Calibri"/>
              </a:rPr>
              <a:t>Redundant and Unique Columns:</a:t>
            </a:r>
          </a:p>
          <a:p>
            <a:pPr marL="800100" lvl="1" indent="-342900">
              <a:buFont typeface="Symbol" panose="05050102010706020507" pitchFamily="18" charset="2"/>
              <a:buChar char="·"/>
            </a:pPr>
            <a:r>
              <a:rPr lang="en-US" sz="3200" dirty="0">
                <a:solidFill>
                  <a:schemeClr val="tx1"/>
                </a:solidFill>
                <a:latin typeface="DM Sans" pitchFamily="2" charset="0"/>
                <a:ea typeface="Calibri"/>
                <a:cs typeface="Calibri"/>
              </a:rPr>
              <a:t>Detected columns with redundant or unique information, such as "title," "</a:t>
            </a:r>
            <a:r>
              <a:rPr lang="en-US" sz="3200" dirty="0" err="1">
                <a:solidFill>
                  <a:schemeClr val="tx1"/>
                </a:solidFill>
                <a:latin typeface="DM Sans" pitchFamily="2" charset="0"/>
                <a:ea typeface="Calibri"/>
                <a:cs typeface="Calibri"/>
              </a:rPr>
              <a:t>url</a:t>
            </a:r>
            <a:r>
              <a:rPr lang="en-US" sz="3200" dirty="0">
                <a:solidFill>
                  <a:schemeClr val="tx1"/>
                </a:solidFill>
                <a:latin typeface="DM Sans" pitchFamily="2" charset="0"/>
                <a:ea typeface="Calibri"/>
                <a:cs typeface="Calibri"/>
              </a:rPr>
              <a:t>," "desc," etc., which may not contribute to the analysis goals.</a:t>
            </a:r>
            <a:endParaRPr lang="en-US" sz="3200" dirty="0">
              <a:solidFill>
                <a:schemeClr val="tx1"/>
              </a:solidFill>
              <a:latin typeface="DM Sans" pitchFamily="2" charset="0"/>
              <a:ea typeface="+mn-lt"/>
              <a:cs typeface="+mn-lt"/>
            </a:endParaRPr>
          </a:p>
        </p:txBody>
      </p:sp>
    </p:spTree>
    <p:extLst>
      <p:ext uri="{BB962C8B-B14F-4D97-AF65-F5344CB8AC3E}">
        <p14:creationId xmlns:p14="http://schemas.microsoft.com/office/powerpoint/2010/main" val="3094768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ae3ea98-04f4-4c2f-bfc9-3df48ddd759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11997B9F764C44BD7CE43BA8807298" ma:contentTypeVersion="14" ma:contentTypeDescription="Create a new document." ma:contentTypeScope="" ma:versionID="c006b77ee956af6725e1a7df95e13c1b">
  <xsd:schema xmlns:xsd="http://www.w3.org/2001/XMLSchema" xmlns:xs="http://www.w3.org/2001/XMLSchema" xmlns:p="http://schemas.microsoft.com/office/2006/metadata/properties" xmlns:ns3="8ae3ea98-04f4-4c2f-bfc9-3df48ddd7597" xmlns:ns4="9321fb5e-1fc7-4c5d-a9ed-5d52868bdfd2" targetNamespace="http://schemas.microsoft.com/office/2006/metadata/properties" ma:root="true" ma:fieldsID="ea0550381d1c9d2d669997ae73ea6037" ns3:_="" ns4:_="">
    <xsd:import namespace="8ae3ea98-04f4-4c2f-bfc9-3df48ddd7597"/>
    <xsd:import namespace="9321fb5e-1fc7-4c5d-a9ed-5d52868bdfd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3ea98-04f4-4c2f-bfc9-3df48ddd75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21fb5e-1fc7-4c5d-a9ed-5d52868bdf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C4DB02-7E8D-42B3-B8C2-BA329DABADB1}">
  <ds:schemaRefs>
    <ds:schemaRef ds:uri="http://www.w3.org/XML/1998/namespace"/>
    <ds:schemaRef ds:uri="http://purl.org/dc/dcmitype/"/>
    <ds:schemaRef ds:uri="9321fb5e-1fc7-4c5d-a9ed-5d52868bdfd2"/>
    <ds:schemaRef ds:uri="http://schemas.openxmlformats.org/package/2006/metadata/core-properties"/>
    <ds:schemaRef ds:uri="http://schemas.microsoft.com/office/2006/documentManagement/types"/>
    <ds:schemaRef ds:uri="http://schemas.microsoft.com/office/2006/metadata/properties"/>
    <ds:schemaRef ds:uri="http://purl.org/dc/elements/1.1/"/>
    <ds:schemaRef ds:uri="http://schemas.microsoft.com/office/infopath/2007/PartnerControls"/>
    <ds:schemaRef ds:uri="8ae3ea98-04f4-4c2f-bfc9-3df48ddd7597"/>
    <ds:schemaRef ds:uri="http://purl.org/dc/terms/"/>
  </ds:schemaRefs>
</ds:datastoreItem>
</file>

<file path=customXml/itemProps2.xml><?xml version="1.0" encoding="utf-8"?>
<ds:datastoreItem xmlns:ds="http://schemas.openxmlformats.org/officeDocument/2006/customXml" ds:itemID="{73D7A5A0-C3B6-45D3-AC25-56B6113A846A}">
  <ds:schemaRefs>
    <ds:schemaRef ds:uri="http://schemas.microsoft.com/sharepoint/v3/contenttype/forms"/>
  </ds:schemaRefs>
</ds:datastoreItem>
</file>

<file path=customXml/itemProps3.xml><?xml version="1.0" encoding="utf-8"?>
<ds:datastoreItem xmlns:ds="http://schemas.openxmlformats.org/officeDocument/2006/customXml" ds:itemID="{B73D1FD8-AC5D-432C-9BC1-33068E745437}">
  <ds:schemaRefs>
    <ds:schemaRef ds:uri="8ae3ea98-04f4-4c2f-bfc9-3df48ddd7597"/>
    <ds:schemaRef ds:uri="9321fb5e-1fc7-4c5d-a9ed-5d52868bdf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473</TotalTime>
  <Words>2054</Words>
  <Application>Microsoft Office PowerPoint</Application>
  <PresentationFormat>Custom</PresentationFormat>
  <Paragraphs>160</Paragraphs>
  <Slides>41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Symbol</vt:lpstr>
      <vt:lpstr>Calibri</vt:lpstr>
      <vt:lpstr>Arial</vt:lpstr>
      <vt:lpstr>DM Sans Italics</vt:lpstr>
      <vt:lpstr>DM Sans</vt:lpstr>
      <vt:lpstr>DM Sans 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WS-10</dc:creator>
  <cp:lastModifiedBy>Deepak Kumar Mohanta</cp:lastModifiedBy>
  <cp:revision>2</cp:revision>
  <dcterms:created xsi:type="dcterms:W3CDTF">2006-08-16T00:00:00Z</dcterms:created>
  <dcterms:modified xsi:type="dcterms:W3CDTF">2023-10-14T08:40:44Z</dcterms:modified>
  <dc:identifier>DAFwUG66whM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0x0101008311997B9F764C44BD7CE43BA8807298</vt:lpwstr>
  </property>
</Properties>
</file>